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97" r:id="rId3"/>
    <p:sldId id="278" r:id="rId4"/>
    <p:sldId id="296" r:id="rId5"/>
    <p:sldId id="291" r:id="rId6"/>
    <p:sldId id="279" r:id="rId7"/>
    <p:sldId id="280" r:id="rId8"/>
    <p:sldId id="281" r:id="rId9"/>
    <p:sldId id="288" r:id="rId10"/>
    <p:sldId id="292" r:id="rId11"/>
    <p:sldId id="260" r:id="rId12"/>
    <p:sldId id="287" r:id="rId13"/>
    <p:sldId id="29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85" d="100"/>
          <a:sy n="85" d="100"/>
        </p:scale>
        <p:origin x="48" y="2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84ECBE-C82C-42C4-83E9-7D600B408FEB}" type="datetimeFigureOut">
              <a:rPr lang="fr-FR" smtClean="0"/>
              <a:t>30/11/2020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ED790B-7285-4257-8B29-19843A656E20}" type="slidenum">
              <a:rPr lang="fr-FR" smtClean="0"/>
              <a:t>‹N°›</a:t>
            </a:fld>
            <a:endParaRPr lang="fr-FR"/>
          </a:p>
        </p:txBody>
      </p:sp>
    </p:spTree>
    <p:extLst>
      <p:ext uri="{BB962C8B-B14F-4D97-AF65-F5344CB8AC3E}">
        <p14:creationId xmlns:p14="http://schemas.microsoft.com/office/powerpoint/2010/main" val="3114845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96218B42-4EDD-4730-AECC-98AE095DB23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Euphemia"/>
              </a:defRPr>
            </a:lvl1pPr>
            <a:lvl2pPr marL="742950" indent="-285750">
              <a:defRPr>
                <a:solidFill>
                  <a:schemeClr val="tx1"/>
                </a:solidFill>
                <a:latin typeface="Euphemia"/>
              </a:defRPr>
            </a:lvl2pPr>
            <a:lvl3pPr marL="1143000" indent="-228600">
              <a:defRPr>
                <a:solidFill>
                  <a:schemeClr val="tx1"/>
                </a:solidFill>
                <a:latin typeface="Euphemia"/>
              </a:defRPr>
            </a:lvl3pPr>
            <a:lvl4pPr marL="1600200" indent="-228600">
              <a:defRPr>
                <a:solidFill>
                  <a:schemeClr val="tx1"/>
                </a:solidFill>
                <a:latin typeface="Euphemia"/>
              </a:defRPr>
            </a:lvl4pPr>
            <a:lvl5pPr marL="2057400" indent="-228600">
              <a:defRPr>
                <a:solidFill>
                  <a:schemeClr val="tx1"/>
                </a:solidFill>
                <a:latin typeface="Euphemia"/>
              </a:defRPr>
            </a:lvl5pPr>
            <a:lvl6pPr marL="2514600" indent="-228600" eaLnBrk="0" fontAlgn="base" hangingPunct="0">
              <a:spcBef>
                <a:spcPct val="0"/>
              </a:spcBef>
              <a:spcAft>
                <a:spcPct val="0"/>
              </a:spcAft>
              <a:defRPr>
                <a:solidFill>
                  <a:schemeClr val="tx1"/>
                </a:solidFill>
                <a:latin typeface="Euphemia"/>
              </a:defRPr>
            </a:lvl6pPr>
            <a:lvl7pPr marL="2971800" indent="-228600" eaLnBrk="0" fontAlgn="base" hangingPunct="0">
              <a:spcBef>
                <a:spcPct val="0"/>
              </a:spcBef>
              <a:spcAft>
                <a:spcPct val="0"/>
              </a:spcAft>
              <a:defRPr>
                <a:solidFill>
                  <a:schemeClr val="tx1"/>
                </a:solidFill>
                <a:latin typeface="Euphemia"/>
              </a:defRPr>
            </a:lvl7pPr>
            <a:lvl8pPr marL="3429000" indent="-228600" eaLnBrk="0" fontAlgn="base" hangingPunct="0">
              <a:spcBef>
                <a:spcPct val="0"/>
              </a:spcBef>
              <a:spcAft>
                <a:spcPct val="0"/>
              </a:spcAft>
              <a:defRPr>
                <a:solidFill>
                  <a:schemeClr val="tx1"/>
                </a:solidFill>
                <a:latin typeface="Euphemia"/>
              </a:defRPr>
            </a:lvl8pPr>
            <a:lvl9pPr marL="3886200" indent="-228600" eaLnBrk="0" fontAlgn="base" hangingPunct="0">
              <a:spcBef>
                <a:spcPct val="0"/>
              </a:spcBef>
              <a:spcAft>
                <a:spcPct val="0"/>
              </a:spcAft>
              <a:defRPr>
                <a:solidFill>
                  <a:schemeClr val="tx1"/>
                </a:solidFill>
                <a:latin typeface="Euphemia"/>
              </a:defRPr>
            </a:lvl9pPr>
          </a:lstStyle>
          <a:p>
            <a:fld id="{6D84810F-A594-40FA-AEA4-5727D80543B3}" type="slidenum">
              <a:rPr lang="fr-FR" altLang="fr-FR">
                <a:latin typeface="Calibri" panose="020F0502020204030204" pitchFamily="34" charset="0"/>
              </a:rPr>
              <a:pPr/>
              <a:t>11</a:t>
            </a:fld>
            <a:endParaRPr lang="fr-FR" altLang="fr-FR">
              <a:latin typeface="Calibri" panose="020F0502020204030204" pitchFamily="34" charset="0"/>
            </a:endParaRPr>
          </a:p>
        </p:txBody>
      </p:sp>
      <p:sp>
        <p:nvSpPr>
          <p:cNvPr id="45059" name="Rectangle 2">
            <a:extLst>
              <a:ext uri="{FF2B5EF4-FFF2-40B4-BE49-F238E27FC236}">
                <a16:creationId xmlns:a16="http://schemas.microsoft.com/office/drawing/2014/main" id="{7B5BB445-D999-4C3C-919B-5CECDF42BBA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0" name="Rectangle 3">
            <a:extLst>
              <a:ext uri="{FF2B5EF4-FFF2-40B4-BE49-F238E27FC236}">
                <a16:creationId xmlns:a16="http://schemas.microsoft.com/office/drawing/2014/main" id="{9D635544-A0EE-48A1-BBAB-4EFC7171520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B0ABD24-00CC-4B5E-84CB-395B1624BA2D}" type="datetimeFigureOut">
              <a:rPr lang="fr-FR" smtClean="0"/>
              <a:t>30/11/2020</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405241B-4A32-4946-8B4A-5ACA35D08107}" type="slidenum">
              <a:rPr lang="fr-FR" smtClean="0"/>
              <a:t>‹N°›</a:t>
            </a:fld>
            <a:endParaRPr lang="fr-FR"/>
          </a:p>
        </p:txBody>
      </p:sp>
    </p:spTree>
    <p:extLst>
      <p:ext uri="{BB962C8B-B14F-4D97-AF65-F5344CB8AC3E}">
        <p14:creationId xmlns:p14="http://schemas.microsoft.com/office/powerpoint/2010/main" val="3266970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B0ABD24-00CC-4B5E-84CB-395B1624BA2D}" type="datetimeFigureOut">
              <a:rPr lang="fr-FR" smtClean="0"/>
              <a:t>30/11/2020</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05241B-4A32-4946-8B4A-5ACA35D08107}" type="slidenum">
              <a:rPr lang="fr-FR" smtClean="0"/>
              <a:t>‹N°›</a:t>
            </a:fld>
            <a:endParaRPr lang="fr-FR"/>
          </a:p>
        </p:txBody>
      </p:sp>
    </p:spTree>
    <p:extLst>
      <p:ext uri="{BB962C8B-B14F-4D97-AF65-F5344CB8AC3E}">
        <p14:creationId xmlns:p14="http://schemas.microsoft.com/office/powerpoint/2010/main" val="4031137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B0ABD24-00CC-4B5E-84CB-395B1624BA2D}" type="datetimeFigureOut">
              <a:rPr lang="fr-FR" smtClean="0"/>
              <a:t>30/11/2020</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05241B-4A32-4946-8B4A-5ACA35D08107}"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5824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8B0ABD24-00CC-4B5E-84CB-395B1624BA2D}" type="datetimeFigureOut">
              <a:rPr lang="fr-FR" smtClean="0"/>
              <a:t>30/11/2020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05241B-4A32-4946-8B4A-5ACA35D08107}" type="slidenum">
              <a:rPr lang="fr-FR" smtClean="0"/>
              <a:t>‹N°›</a:t>
            </a:fld>
            <a:endParaRPr lang="fr-FR"/>
          </a:p>
        </p:txBody>
      </p:sp>
    </p:spTree>
    <p:extLst>
      <p:ext uri="{BB962C8B-B14F-4D97-AF65-F5344CB8AC3E}">
        <p14:creationId xmlns:p14="http://schemas.microsoft.com/office/powerpoint/2010/main" val="2462567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8B0ABD24-00CC-4B5E-84CB-395B1624BA2D}" type="datetimeFigureOut">
              <a:rPr lang="fr-FR" smtClean="0"/>
              <a:t>30/11/2020</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05241B-4A32-4946-8B4A-5ACA35D08107}"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862246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8B0ABD24-00CC-4B5E-84CB-395B1624BA2D}" type="datetimeFigureOut">
              <a:rPr lang="fr-FR" smtClean="0"/>
              <a:t>30/11/2020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05241B-4A32-4946-8B4A-5ACA35D08107}" type="slidenum">
              <a:rPr lang="fr-FR" smtClean="0"/>
              <a:t>‹N°›</a:t>
            </a:fld>
            <a:endParaRPr lang="fr-FR"/>
          </a:p>
        </p:txBody>
      </p:sp>
    </p:spTree>
    <p:extLst>
      <p:ext uri="{BB962C8B-B14F-4D97-AF65-F5344CB8AC3E}">
        <p14:creationId xmlns:p14="http://schemas.microsoft.com/office/powerpoint/2010/main" val="2868119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B0ABD24-00CC-4B5E-84CB-395B1624BA2D}" type="datetimeFigureOut">
              <a:rPr lang="fr-FR" smtClean="0"/>
              <a:t>30/11/2020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05241B-4A32-4946-8B4A-5ACA35D08107}" type="slidenum">
              <a:rPr lang="fr-FR" smtClean="0"/>
              <a:t>‹N°›</a:t>
            </a:fld>
            <a:endParaRPr lang="fr-FR"/>
          </a:p>
        </p:txBody>
      </p:sp>
    </p:spTree>
    <p:extLst>
      <p:ext uri="{BB962C8B-B14F-4D97-AF65-F5344CB8AC3E}">
        <p14:creationId xmlns:p14="http://schemas.microsoft.com/office/powerpoint/2010/main" val="38773384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B0ABD24-00CC-4B5E-84CB-395B1624BA2D}" type="datetimeFigureOut">
              <a:rPr lang="fr-FR" smtClean="0"/>
              <a:t>30/11/2020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05241B-4A32-4946-8B4A-5ACA35D08107}" type="slidenum">
              <a:rPr lang="fr-FR" smtClean="0"/>
              <a:t>‹N°›</a:t>
            </a:fld>
            <a:endParaRPr lang="fr-FR"/>
          </a:p>
        </p:txBody>
      </p:sp>
    </p:spTree>
    <p:extLst>
      <p:ext uri="{BB962C8B-B14F-4D97-AF65-F5344CB8AC3E}">
        <p14:creationId xmlns:p14="http://schemas.microsoft.com/office/powerpoint/2010/main" val="3670416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B0ABD24-00CC-4B5E-84CB-395B1624BA2D}" type="datetimeFigureOut">
              <a:rPr lang="fr-FR" smtClean="0"/>
              <a:t>30/11/2020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05241B-4A32-4946-8B4A-5ACA35D08107}" type="slidenum">
              <a:rPr lang="fr-FR" smtClean="0"/>
              <a:t>‹N°›</a:t>
            </a:fld>
            <a:endParaRPr lang="fr-FR"/>
          </a:p>
        </p:txBody>
      </p:sp>
    </p:spTree>
    <p:extLst>
      <p:ext uri="{BB962C8B-B14F-4D97-AF65-F5344CB8AC3E}">
        <p14:creationId xmlns:p14="http://schemas.microsoft.com/office/powerpoint/2010/main" val="3243365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B0ABD24-00CC-4B5E-84CB-395B1624BA2D}" type="datetimeFigureOut">
              <a:rPr lang="fr-FR" smtClean="0"/>
              <a:t>30/11/2020</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05241B-4A32-4946-8B4A-5ACA35D08107}" type="slidenum">
              <a:rPr lang="fr-FR" smtClean="0"/>
              <a:t>‹N°›</a:t>
            </a:fld>
            <a:endParaRPr lang="fr-FR"/>
          </a:p>
        </p:txBody>
      </p:sp>
    </p:spTree>
    <p:extLst>
      <p:ext uri="{BB962C8B-B14F-4D97-AF65-F5344CB8AC3E}">
        <p14:creationId xmlns:p14="http://schemas.microsoft.com/office/powerpoint/2010/main" val="1894096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B0ABD24-00CC-4B5E-84CB-395B1624BA2D}" type="datetimeFigureOut">
              <a:rPr lang="fr-FR" smtClean="0"/>
              <a:t>30/11/2020</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405241B-4A32-4946-8B4A-5ACA35D08107}" type="slidenum">
              <a:rPr lang="fr-FR" smtClean="0"/>
              <a:t>‹N°›</a:t>
            </a:fld>
            <a:endParaRPr lang="fr-FR"/>
          </a:p>
        </p:txBody>
      </p:sp>
    </p:spTree>
    <p:extLst>
      <p:ext uri="{BB962C8B-B14F-4D97-AF65-F5344CB8AC3E}">
        <p14:creationId xmlns:p14="http://schemas.microsoft.com/office/powerpoint/2010/main" val="563458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B0ABD24-00CC-4B5E-84CB-395B1624BA2D}" type="datetimeFigureOut">
              <a:rPr lang="fr-FR" smtClean="0"/>
              <a:t>30/11/2020</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405241B-4A32-4946-8B4A-5ACA35D08107}" type="slidenum">
              <a:rPr lang="fr-FR" smtClean="0"/>
              <a:t>‹N°›</a:t>
            </a:fld>
            <a:endParaRPr lang="fr-FR"/>
          </a:p>
        </p:txBody>
      </p:sp>
    </p:spTree>
    <p:extLst>
      <p:ext uri="{BB962C8B-B14F-4D97-AF65-F5344CB8AC3E}">
        <p14:creationId xmlns:p14="http://schemas.microsoft.com/office/powerpoint/2010/main" val="2044602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B0ABD24-00CC-4B5E-84CB-395B1624BA2D}" type="datetimeFigureOut">
              <a:rPr lang="fr-FR" smtClean="0"/>
              <a:t>30/11/2020</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405241B-4A32-4946-8B4A-5ACA35D08107}" type="slidenum">
              <a:rPr lang="fr-FR" smtClean="0"/>
              <a:t>‹N°›</a:t>
            </a:fld>
            <a:endParaRPr lang="fr-FR"/>
          </a:p>
        </p:txBody>
      </p:sp>
    </p:spTree>
    <p:extLst>
      <p:ext uri="{BB962C8B-B14F-4D97-AF65-F5344CB8AC3E}">
        <p14:creationId xmlns:p14="http://schemas.microsoft.com/office/powerpoint/2010/main" val="1470746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0ABD24-00CC-4B5E-84CB-395B1624BA2D}" type="datetimeFigureOut">
              <a:rPr lang="fr-FR" smtClean="0"/>
              <a:t>30/11/2020</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405241B-4A32-4946-8B4A-5ACA35D08107}" type="slidenum">
              <a:rPr lang="fr-FR" smtClean="0"/>
              <a:t>‹N°›</a:t>
            </a:fld>
            <a:endParaRPr lang="fr-FR"/>
          </a:p>
        </p:txBody>
      </p:sp>
    </p:spTree>
    <p:extLst>
      <p:ext uri="{BB962C8B-B14F-4D97-AF65-F5344CB8AC3E}">
        <p14:creationId xmlns:p14="http://schemas.microsoft.com/office/powerpoint/2010/main" val="2255779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B0ABD24-00CC-4B5E-84CB-395B1624BA2D}" type="datetimeFigureOut">
              <a:rPr lang="fr-FR" smtClean="0"/>
              <a:t>30/11/2020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405241B-4A32-4946-8B4A-5ACA35D08107}" type="slidenum">
              <a:rPr lang="fr-FR" smtClean="0"/>
              <a:t>‹N°›</a:t>
            </a:fld>
            <a:endParaRPr lang="fr-FR"/>
          </a:p>
        </p:txBody>
      </p:sp>
    </p:spTree>
    <p:extLst>
      <p:ext uri="{BB962C8B-B14F-4D97-AF65-F5344CB8AC3E}">
        <p14:creationId xmlns:p14="http://schemas.microsoft.com/office/powerpoint/2010/main" val="990716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B0ABD24-00CC-4B5E-84CB-395B1624BA2D}" type="datetimeFigureOut">
              <a:rPr lang="fr-FR" smtClean="0"/>
              <a:t>30/11/2020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05241B-4A32-4946-8B4A-5ACA35D08107}" type="slidenum">
              <a:rPr lang="fr-FR" smtClean="0"/>
              <a:t>‹N°›</a:t>
            </a:fld>
            <a:endParaRPr lang="fr-FR"/>
          </a:p>
        </p:txBody>
      </p:sp>
    </p:spTree>
    <p:extLst>
      <p:ext uri="{BB962C8B-B14F-4D97-AF65-F5344CB8AC3E}">
        <p14:creationId xmlns:p14="http://schemas.microsoft.com/office/powerpoint/2010/main" val="3721997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B0ABD24-00CC-4B5E-84CB-395B1624BA2D}" type="datetimeFigureOut">
              <a:rPr lang="fr-FR" smtClean="0"/>
              <a:t>30/11/2020</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405241B-4A32-4946-8B4A-5ACA35D08107}" type="slidenum">
              <a:rPr lang="fr-FR" smtClean="0"/>
              <a:t>‹N°›</a:t>
            </a:fld>
            <a:endParaRPr lang="fr-FR"/>
          </a:p>
        </p:txBody>
      </p:sp>
    </p:spTree>
    <p:extLst>
      <p:ext uri="{BB962C8B-B14F-4D97-AF65-F5344CB8AC3E}">
        <p14:creationId xmlns:p14="http://schemas.microsoft.com/office/powerpoint/2010/main" val="19062931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16CA5C-07CA-45A5-A1CD-0A8ECABFFB7F}"/>
              </a:ext>
            </a:extLst>
          </p:cNvPr>
          <p:cNvSpPr>
            <a:spLocks noGrp="1"/>
          </p:cNvSpPr>
          <p:nvPr>
            <p:ph type="ctrTitle"/>
          </p:nvPr>
        </p:nvSpPr>
        <p:spPr/>
        <p:txBody>
          <a:bodyPr>
            <a:normAutofit fontScale="90000"/>
          </a:bodyPr>
          <a:lstStyle/>
          <a:p>
            <a:r>
              <a:rPr lang="fr-FR" dirty="0"/>
              <a:t>Les troubles du comportement et des conduites</a:t>
            </a:r>
          </a:p>
        </p:txBody>
      </p:sp>
    </p:spTree>
    <p:extLst>
      <p:ext uri="{BB962C8B-B14F-4D97-AF65-F5344CB8AC3E}">
        <p14:creationId xmlns:p14="http://schemas.microsoft.com/office/powerpoint/2010/main" val="3756063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re 3">
            <a:extLst>
              <a:ext uri="{FF2B5EF4-FFF2-40B4-BE49-F238E27FC236}">
                <a16:creationId xmlns:a16="http://schemas.microsoft.com/office/drawing/2014/main" id="{77BE62CE-BD91-4CD9-9856-4910AE0BD0EB}"/>
              </a:ext>
            </a:extLst>
          </p:cNvPr>
          <p:cNvSpPr>
            <a:spLocks noGrp="1" noChangeArrowheads="1"/>
          </p:cNvSpPr>
          <p:nvPr>
            <p:ph type="title"/>
          </p:nvPr>
        </p:nvSpPr>
        <p:spPr/>
        <p:txBody>
          <a:bodyPr>
            <a:normAutofit fontScale="90000"/>
          </a:bodyPr>
          <a:lstStyle/>
          <a:p>
            <a:pPr algn="ctr" eaLnBrk="1" hangingPunct="1"/>
            <a:r>
              <a:rPr lang="fr-FR" altLang="fr-FR" b="1" dirty="0"/>
              <a:t>Ma posture de parent / d’enseignant : </a:t>
            </a:r>
            <a:br>
              <a:rPr lang="fr-FR" altLang="fr-FR" b="1" dirty="0"/>
            </a:br>
            <a:r>
              <a:rPr lang="fr-FR" altLang="fr-FR" b="1" dirty="0"/>
              <a:t>Fermeté-flexibilité-impartialité</a:t>
            </a:r>
            <a:br>
              <a:rPr lang="fr-FR" altLang="fr-FR" dirty="0"/>
            </a:br>
            <a:endParaRPr lang="fr-FR" altLang="fr-FR" dirty="0"/>
          </a:p>
        </p:txBody>
      </p:sp>
      <p:sp>
        <p:nvSpPr>
          <p:cNvPr id="5" name="Espace réservé du contenu 4">
            <a:extLst>
              <a:ext uri="{FF2B5EF4-FFF2-40B4-BE49-F238E27FC236}">
                <a16:creationId xmlns:a16="http://schemas.microsoft.com/office/drawing/2014/main" id="{76982CF3-1D61-4F88-BB06-4160BC753B6B}"/>
              </a:ext>
            </a:extLst>
          </p:cNvPr>
          <p:cNvSpPr>
            <a:spLocks noGrp="1"/>
          </p:cNvSpPr>
          <p:nvPr>
            <p:ph sz="half" idx="1"/>
          </p:nvPr>
        </p:nvSpPr>
        <p:spPr>
          <a:xfrm>
            <a:off x="500063" y="1600200"/>
            <a:ext cx="5519737" cy="4572000"/>
          </a:xfrm>
        </p:spPr>
        <p:txBody>
          <a:bodyPr>
            <a:normAutofit fontScale="77500" lnSpcReduction="20000"/>
          </a:bodyPr>
          <a:lstStyle/>
          <a:p>
            <a:pPr marL="0" indent="0" eaLnBrk="1" fontAlgn="auto" hangingPunct="1">
              <a:spcAft>
                <a:spcPts val="0"/>
              </a:spcAft>
              <a:buFont typeface="Wingdings" panose="05000000000000000000" pitchFamily="2" charset="2"/>
              <a:buNone/>
              <a:defRPr/>
            </a:pPr>
            <a:r>
              <a:rPr lang="fr-FR" sz="2800" b="1" dirty="0"/>
              <a:t>A privilégier :</a:t>
            </a:r>
          </a:p>
          <a:p>
            <a:pPr eaLnBrk="1" fontAlgn="auto" hangingPunct="1">
              <a:spcAft>
                <a:spcPts val="0"/>
              </a:spcAft>
              <a:defRPr/>
            </a:pPr>
            <a:r>
              <a:rPr lang="fr-FR" sz="2800" dirty="0"/>
              <a:t>Apprendre à se connaître</a:t>
            </a:r>
          </a:p>
          <a:p>
            <a:pPr eaLnBrk="1" fontAlgn="auto" hangingPunct="1">
              <a:spcAft>
                <a:spcPts val="0"/>
              </a:spcAft>
              <a:defRPr/>
            </a:pPr>
            <a:r>
              <a:rPr lang="fr-FR" sz="2800" dirty="0"/>
              <a:t>Construire le vivre ensemble</a:t>
            </a:r>
          </a:p>
          <a:p>
            <a:pPr eaLnBrk="1" fontAlgn="auto" hangingPunct="1">
              <a:spcAft>
                <a:spcPts val="0"/>
              </a:spcAft>
              <a:defRPr/>
            </a:pPr>
            <a:r>
              <a:rPr lang="fr-FR" sz="2800" dirty="0"/>
              <a:t>Maîtriser sa communication non verbale</a:t>
            </a:r>
          </a:p>
          <a:p>
            <a:pPr eaLnBrk="1" fontAlgn="auto" hangingPunct="1">
              <a:spcAft>
                <a:spcPts val="0"/>
              </a:spcAft>
              <a:defRPr/>
            </a:pPr>
            <a:r>
              <a:rPr lang="fr-FR" sz="2800" dirty="0"/>
              <a:t>Accompagner – relancer- soutenir</a:t>
            </a:r>
          </a:p>
          <a:p>
            <a:pPr eaLnBrk="1" fontAlgn="auto" hangingPunct="1">
              <a:spcAft>
                <a:spcPts val="0"/>
              </a:spcAft>
              <a:defRPr/>
            </a:pPr>
            <a:endParaRPr lang="fr-FR" sz="2800" dirty="0"/>
          </a:p>
          <a:p>
            <a:pPr marL="0" indent="0" eaLnBrk="1" fontAlgn="auto" hangingPunct="1">
              <a:spcAft>
                <a:spcPts val="0"/>
              </a:spcAft>
              <a:buFont typeface="Wingdings" panose="05000000000000000000" pitchFamily="2" charset="2"/>
              <a:buNone/>
              <a:defRPr/>
            </a:pPr>
            <a:r>
              <a:rPr lang="fr-FR" sz="2800" b="1" dirty="0"/>
              <a:t>aider l’enfant à :</a:t>
            </a:r>
          </a:p>
          <a:p>
            <a:pPr eaLnBrk="1" fontAlgn="auto" hangingPunct="1">
              <a:spcAft>
                <a:spcPts val="0"/>
              </a:spcAft>
              <a:defRPr/>
            </a:pPr>
            <a:r>
              <a:rPr lang="fr-FR" sz="2800" dirty="0"/>
              <a:t>prendre conscience de ses actes</a:t>
            </a:r>
          </a:p>
          <a:p>
            <a:pPr eaLnBrk="1" fontAlgn="auto" hangingPunct="1">
              <a:spcAft>
                <a:spcPts val="0"/>
              </a:spcAft>
              <a:defRPr/>
            </a:pPr>
            <a:r>
              <a:rPr lang="fr-FR" sz="2800" dirty="0"/>
              <a:t>verbaliser son mal être</a:t>
            </a:r>
          </a:p>
          <a:p>
            <a:pPr eaLnBrk="1" fontAlgn="auto" hangingPunct="1">
              <a:spcAft>
                <a:spcPts val="0"/>
              </a:spcAft>
              <a:defRPr/>
            </a:pPr>
            <a:r>
              <a:rPr lang="fr-FR" sz="2800" dirty="0"/>
              <a:t>prendre en compte les règles et les comprendre</a:t>
            </a:r>
          </a:p>
          <a:p>
            <a:pPr eaLnBrk="1" fontAlgn="auto" hangingPunct="1">
              <a:spcAft>
                <a:spcPts val="0"/>
              </a:spcAft>
              <a:defRPr/>
            </a:pPr>
            <a:endParaRPr lang="fr-FR" dirty="0"/>
          </a:p>
        </p:txBody>
      </p:sp>
      <p:sp>
        <p:nvSpPr>
          <p:cNvPr id="6" name="Espace réservé du contenu 5">
            <a:extLst>
              <a:ext uri="{FF2B5EF4-FFF2-40B4-BE49-F238E27FC236}">
                <a16:creationId xmlns:a16="http://schemas.microsoft.com/office/drawing/2014/main" id="{F24707E5-D80A-43AA-9CE8-B9535C88E2B4}"/>
              </a:ext>
            </a:extLst>
          </p:cNvPr>
          <p:cNvSpPr>
            <a:spLocks noGrp="1"/>
          </p:cNvSpPr>
          <p:nvPr>
            <p:ph sz="half" idx="2"/>
          </p:nvPr>
        </p:nvSpPr>
        <p:spPr>
          <a:xfrm>
            <a:off x="6172200" y="1600200"/>
            <a:ext cx="4914900" cy="4572000"/>
          </a:xfrm>
        </p:spPr>
        <p:txBody>
          <a:bodyPr>
            <a:normAutofit fontScale="77500" lnSpcReduction="20000"/>
          </a:bodyPr>
          <a:lstStyle/>
          <a:p>
            <a:pPr marL="0" indent="0" eaLnBrk="1" fontAlgn="auto" hangingPunct="1">
              <a:spcAft>
                <a:spcPts val="0"/>
              </a:spcAft>
              <a:buFont typeface="Wingdings" panose="05000000000000000000" pitchFamily="2" charset="2"/>
              <a:buNone/>
              <a:defRPr/>
            </a:pPr>
            <a:r>
              <a:rPr lang="fr-FR" sz="3400" b="1" dirty="0"/>
              <a:t>A éviter :</a:t>
            </a:r>
          </a:p>
          <a:p>
            <a:pPr eaLnBrk="1" fontAlgn="auto" hangingPunct="1">
              <a:spcAft>
                <a:spcPts val="0"/>
              </a:spcAft>
              <a:defRPr/>
            </a:pPr>
            <a:r>
              <a:rPr lang="fr-FR" sz="3400" dirty="0"/>
              <a:t>Pas de comparaison avec les autres enfants</a:t>
            </a:r>
          </a:p>
          <a:p>
            <a:pPr marL="0" indent="0" eaLnBrk="1" fontAlgn="auto" hangingPunct="1">
              <a:spcAft>
                <a:spcPts val="0"/>
              </a:spcAft>
              <a:buNone/>
              <a:defRPr/>
            </a:pPr>
            <a:endParaRPr lang="fr-FR" sz="3400" dirty="0"/>
          </a:p>
          <a:p>
            <a:pPr eaLnBrk="1" fontAlgn="auto" hangingPunct="1">
              <a:spcAft>
                <a:spcPts val="0"/>
              </a:spcAft>
              <a:defRPr/>
            </a:pPr>
            <a:r>
              <a:rPr lang="fr-FR" sz="3400" dirty="0"/>
              <a:t>Pas de jugement de valeur</a:t>
            </a:r>
          </a:p>
          <a:p>
            <a:pPr marL="0" indent="0" eaLnBrk="1" fontAlgn="auto" hangingPunct="1">
              <a:spcAft>
                <a:spcPts val="0"/>
              </a:spcAft>
              <a:buNone/>
              <a:defRPr/>
            </a:pPr>
            <a:endParaRPr lang="fr-FR" sz="3400" dirty="0"/>
          </a:p>
          <a:p>
            <a:pPr eaLnBrk="1" fontAlgn="auto" hangingPunct="1">
              <a:spcAft>
                <a:spcPts val="0"/>
              </a:spcAft>
              <a:defRPr/>
            </a:pPr>
            <a:r>
              <a:rPr lang="fr-FR" sz="3400" dirty="0"/>
              <a:t>Pas d’exclusion</a:t>
            </a:r>
          </a:p>
          <a:p>
            <a:pPr eaLnBrk="1" fontAlgn="auto" hangingPunct="1">
              <a:spcAft>
                <a:spcPts val="0"/>
              </a:spcAft>
              <a:defRPr/>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a:extLst>
              <a:ext uri="{FF2B5EF4-FFF2-40B4-BE49-F238E27FC236}">
                <a16:creationId xmlns:a16="http://schemas.microsoft.com/office/drawing/2014/main" id="{9D05534C-0C3C-409B-BDD3-0DE81CD420EE}"/>
              </a:ext>
            </a:extLst>
          </p:cNvPr>
          <p:cNvSpPr>
            <a:spLocks noGrp="1" noChangeArrowheads="1"/>
          </p:cNvSpPr>
          <p:nvPr>
            <p:ph type="title"/>
          </p:nvPr>
        </p:nvSpPr>
        <p:spPr/>
        <p:txBody>
          <a:bodyPr/>
          <a:lstStyle/>
          <a:p>
            <a:pPr eaLnBrk="1" hangingPunct="1"/>
            <a:r>
              <a:rPr lang="fr-FR" altLang="fr-FR"/>
              <a:t>Gérer les conflits, prévenir la violence, c’est…</a:t>
            </a:r>
          </a:p>
        </p:txBody>
      </p:sp>
      <p:sp>
        <p:nvSpPr>
          <p:cNvPr id="44036" name="Rectangle 3">
            <a:extLst>
              <a:ext uri="{FF2B5EF4-FFF2-40B4-BE49-F238E27FC236}">
                <a16:creationId xmlns:a16="http://schemas.microsoft.com/office/drawing/2014/main" id="{099FC0E2-A870-481C-B9EF-B0F577471543}"/>
              </a:ext>
            </a:extLst>
          </p:cNvPr>
          <p:cNvSpPr>
            <a:spLocks noGrp="1" noChangeArrowheads="1"/>
          </p:cNvSpPr>
          <p:nvPr>
            <p:ph idx="1"/>
          </p:nvPr>
        </p:nvSpPr>
        <p:spPr bwMode="auto"/>
        <p:txBody>
          <a:bodyPr wrap="square" numCol="1" anchor="t" anchorCtr="0" compatLnSpc="1">
            <a:prstTxWarp prst="textNoShape">
              <a:avLst/>
            </a:prstTxWarp>
            <a:normAutofit fontScale="92500" lnSpcReduction="20000"/>
          </a:bodyPr>
          <a:lstStyle/>
          <a:p>
            <a:pPr eaLnBrk="1" hangingPunct="1">
              <a:buFont typeface="Arial" panose="020B0604020202020204" pitchFamily="34" charset="0"/>
              <a:buChar char="•"/>
            </a:pPr>
            <a:r>
              <a:rPr lang="fr-FR" altLang="fr-FR" sz="2800"/>
              <a:t>Différencier agressivité et violence,</a:t>
            </a:r>
          </a:p>
          <a:p>
            <a:pPr eaLnBrk="1" hangingPunct="1">
              <a:buFont typeface="Arial" panose="020B0604020202020204" pitchFamily="34" charset="0"/>
              <a:buChar char="•"/>
            </a:pPr>
            <a:r>
              <a:rPr lang="fr-FR" altLang="fr-FR" sz="2800"/>
              <a:t>Agir plut</a:t>
            </a:r>
            <a:r>
              <a:rPr lang="fr-FR" altLang="ja-JP" sz="2800">
                <a:ea typeface="MS PGothic" panose="020B0600070205080204" pitchFamily="34" charset="-128"/>
              </a:rPr>
              <a:t>ôt que réagir : apaiser et contenir (présent); traiter (futur).</a:t>
            </a:r>
          </a:p>
          <a:p>
            <a:pPr eaLnBrk="1" hangingPunct="1">
              <a:buFont typeface="Arial" panose="020B0604020202020204" pitchFamily="34" charset="0"/>
              <a:buChar char="•"/>
            </a:pPr>
            <a:r>
              <a:rPr lang="fr-FR" altLang="ja-JP" sz="2800">
                <a:ea typeface="MS PGothic" panose="020B0600070205080204" pitchFamily="34" charset="-128"/>
              </a:rPr>
              <a:t>Éviter d’entrer dans l’interaction conflictuelle en classe : créer un effet de surprise…</a:t>
            </a:r>
          </a:p>
          <a:p>
            <a:pPr eaLnBrk="1" hangingPunct="1">
              <a:buFont typeface="Arial" panose="020B0604020202020204" pitchFamily="34" charset="0"/>
              <a:buChar char="•"/>
            </a:pPr>
            <a:r>
              <a:rPr lang="fr-FR" altLang="ja-JP" sz="2800">
                <a:ea typeface="MS PGothic" panose="020B0600070205080204" pitchFamily="34" charset="-128"/>
              </a:rPr>
              <a:t>Eviter les rapports de force dominants /dominés…</a:t>
            </a:r>
          </a:p>
          <a:p>
            <a:pPr eaLnBrk="1" hangingPunct="1">
              <a:buFont typeface="Arial" panose="020B0604020202020204" pitchFamily="34" charset="0"/>
              <a:buChar char="•"/>
            </a:pPr>
            <a:r>
              <a:rPr lang="fr-FR" altLang="ja-JP" sz="2800">
                <a:ea typeface="MS PGothic" panose="020B0600070205080204" pitchFamily="34" charset="-128"/>
              </a:rPr>
              <a:t>Mettre en place des actions : travail sur la loi symbolique, vocabulaire émotionnel, gestion de stress, transmission des compétences psychosociales, gestion de crise…</a:t>
            </a:r>
            <a:endParaRPr lang="fr-FR" altLang="fr-FR" sz="2800"/>
          </a:p>
        </p:txBody>
      </p:sp>
      <p:sp>
        <p:nvSpPr>
          <p:cNvPr id="5" name="Espace réservé du pied de page 4">
            <a:extLst>
              <a:ext uri="{FF2B5EF4-FFF2-40B4-BE49-F238E27FC236}">
                <a16:creationId xmlns:a16="http://schemas.microsoft.com/office/drawing/2014/main" id="{5FD4373E-EEE8-47D8-A2DF-41A6D12DF124}"/>
              </a:ext>
            </a:extLst>
          </p:cNvPr>
          <p:cNvSpPr>
            <a:spLocks noGrp="1"/>
          </p:cNvSpPr>
          <p:nvPr>
            <p:ph type="ftr" sz="quarter" idx="11"/>
          </p:nvPr>
        </p:nvSpPr>
        <p:spPr/>
        <p:txBody>
          <a:bodyPr/>
          <a:lstStyle/>
          <a:p>
            <a:pPr>
              <a:defRPr/>
            </a:pPr>
            <a:r>
              <a:rPr lang="fr-FR" dirty="0"/>
              <a:t>Source </a:t>
            </a:r>
            <a:r>
              <a:rPr lang="fr-FR" dirty="0" err="1"/>
              <a:t>retz_st_priest</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re 1">
            <a:extLst>
              <a:ext uri="{FF2B5EF4-FFF2-40B4-BE49-F238E27FC236}">
                <a16:creationId xmlns:a16="http://schemas.microsoft.com/office/drawing/2014/main" id="{C6DF5A01-550C-4AA3-BC93-5BC4C3622A3A}"/>
              </a:ext>
            </a:extLst>
          </p:cNvPr>
          <p:cNvSpPr>
            <a:spLocks noGrp="1" noChangeArrowheads="1"/>
          </p:cNvSpPr>
          <p:nvPr>
            <p:ph type="title"/>
          </p:nvPr>
        </p:nvSpPr>
        <p:spPr/>
        <p:txBody>
          <a:bodyPr/>
          <a:lstStyle/>
          <a:p>
            <a:pPr algn="ctr" eaLnBrk="1" hangingPunct="1"/>
            <a:r>
              <a:rPr lang="fr-FR" altLang="fr-FR" sz="3600" b="1"/>
              <a:t>Punition / Sanction / Réparation</a:t>
            </a:r>
            <a:br>
              <a:rPr lang="fr-FR" altLang="fr-FR" sz="3600"/>
            </a:br>
            <a:r>
              <a:rPr lang="fr-FR" altLang="fr-FR" sz="1800"/>
              <a:t>(Jean-Pierre Carrier – Docteur en Sciences de l’Education).</a:t>
            </a:r>
          </a:p>
        </p:txBody>
      </p:sp>
      <p:sp>
        <p:nvSpPr>
          <p:cNvPr id="3" name="Espace réservé du contenu 2">
            <a:extLst>
              <a:ext uri="{FF2B5EF4-FFF2-40B4-BE49-F238E27FC236}">
                <a16:creationId xmlns:a16="http://schemas.microsoft.com/office/drawing/2014/main" id="{70435835-D561-4B26-9A34-07421155810E}"/>
              </a:ext>
            </a:extLst>
          </p:cNvPr>
          <p:cNvSpPr>
            <a:spLocks noGrp="1"/>
          </p:cNvSpPr>
          <p:nvPr>
            <p:ph idx="1"/>
          </p:nvPr>
        </p:nvSpPr>
        <p:spPr>
          <a:xfrm>
            <a:off x="319088" y="1600200"/>
            <a:ext cx="11579225" cy="4572000"/>
          </a:xfrm>
        </p:spPr>
        <p:txBody>
          <a:bodyPr>
            <a:normAutofit lnSpcReduction="10000"/>
          </a:bodyPr>
          <a:lstStyle/>
          <a:p>
            <a:pPr eaLnBrk="1" fontAlgn="auto" hangingPunct="1">
              <a:spcAft>
                <a:spcPts val="0"/>
              </a:spcAft>
              <a:defRPr/>
            </a:pPr>
            <a:r>
              <a:rPr lang="fr-FR" sz="2400" b="1" dirty="0"/>
              <a:t>la sanction </a:t>
            </a:r>
            <a:r>
              <a:rPr lang="fr-FR" sz="2400" dirty="0"/>
              <a:t> </a:t>
            </a:r>
          </a:p>
          <a:p>
            <a:pPr marL="0" indent="0" eaLnBrk="1" fontAlgn="auto" hangingPunct="1">
              <a:spcAft>
                <a:spcPts val="0"/>
              </a:spcAft>
              <a:buFont typeface="Wingdings" panose="05000000000000000000" pitchFamily="2" charset="2"/>
              <a:buNone/>
              <a:defRPr/>
            </a:pPr>
            <a:r>
              <a:rPr lang="fr-FR" sz="2400" dirty="0"/>
              <a:t>« la conséquence prévue à l’avance d’une infraction ou d’un non respect d’une règle ou d’une loi explicitement formulée et reconnue »</a:t>
            </a:r>
          </a:p>
          <a:p>
            <a:pPr eaLnBrk="1" fontAlgn="auto" hangingPunct="1">
              <a:spcAft>
                <a:spcPts val="0"/>
              </a:spcAft>
              <a:defRPr/>
            </a:pPr>
            <a:r>
              <a:rPr lang="fr-FR" sz="2400" b="1" dirty="0"/>
              <a:t>La punition</a:t>
            </a:r>
          </a:p>
          <a:p>
            <a:pPr marL="0" indent="0" eaLnBrk="1" fontAlgn="auto" hangingPunct="1">
              <a:spcAft>
                <a:spcPts val="0"/>
              </a:spcAft>
              <a:buFont typeface="Wingdings" panose="05000000000000000000" pitchFamily="2" charset="2"/>
              <a:buNone/>
              <a:defRPr/>
            </a:pPr>
            <a:r>
              <a:rPr lang="fr-FR" sz="2400" dirty="0"/>
              <a:t>« l’expression d’un rapport de force dans lequel le dominant exerce son pouvoir sur le dominé. La punition s’exerce dans le cadre d’un pouvoir personnel et peut paraître arbitraire car elle dépend du bon vouloir de l’individu en position de supériorité </a:t>
            </a:r>
          </a:p>
          <a:p>
            <a:pPr eaLnBrk="1" fontAlgn="auto" hangingPunct="1">
              <a:spcAft>
                <a:spcPts val="0"/>
              </a:spcAft>
              <a:defRPr/>
            </a:pPr>
            <a:r>
              <a:rPr lang="fr-FR" sz="2400" b="1" dirty="0"/>
              <a:t>La réparation</a:t>
            </a:r>
          </a:p>
          <a:p>
            <a:pPr marL="0" indent="0" eaLnBrk="1" fontAlgn="auto" hangingPunct="1">
              <a:spcAft>
                <a:spcPts val="0"/>
              </a:spcAft>
              <a:buFont typeface="Wingdings" panose="05000000000000000000" pitchFamily="2" charset="2"/>
              <a:buNone/>
              <a:defRPr/>
            </a:pPr>
            <a:r>
              <a:rPr lang="fr-FR" sz="2400" dirty="0"/>
              <a:t>N’a de sens que si l’enfant ressent la nécessité de s’amender, de se mettre en responsabilité par rapport à ses actes </a:t>
            </a:r>
          </a:p>
          <a:p>
            <a:pPr marL="0" indent="0" eaLnBrk="1" fontAlgn="auto" hangingPunct="1">
              <a:spcAft>
                <a:spcPts val="0"/>
              </a:spcAft>
              <a:buFont typeface="Wingdings" panose="05000000000000000000" pitchFamily="2" charset="2"/>
              <a:buNone/>
              <a:defRPr/>
            </a:pPr>
            <a:endParaRPr lang="fr-FR" sz="2400" dirty="0"/>
          </a:p>
          <a:p>
            <a:pPr marL="0" indent="0" eaLnBrk="1" fontAlgn="auto" hangingPunct="1">
              <a:spcAft>
                <a:spcPts val="0"/>
              </a:spcAft>
              <a:buFont typeface="Wingdings" panose="05000000000000000000" pitchFamily="2" charset="2"/>
              <a:buNone/>
              <a:defRPr/>
            </a:pPr>
            <a:endParaRPr lang="fr-FR" sz="2400" dirty="0"/>
          </a:p>
          <a:p>
            <a:pPr marL="0" indent="0" eaLnBrk="1" fontAlgn="auto" hangingPunct="1">
              <a:spcAft>
                <a:spcPts val="0"/>
              </a:spcAft>
              <a:buFont typeface="Wingdings" panose="05000000000000000000" pitchFamily="2" charset="2"/>
              <a:buNone/>
              <a:defRPr/>
            </a:pPr>
            <a:endParaRPr lang="fr-FR" sz="2400" b="1" dirty="0"/>
          </a:p>
          <a:p>
            <a:pPr eaLnBrk="1" fontAlgn="auto" hangingPunct="1">
              <a:spcAft>
                <a:spcPts val="0"/>
              </a:spcAft>
              <a:defRPr/>
            </a:pPr>
            <a:endParaRPr lang="fr-FR" sz="2400" b="1" dirty="0"/>
          </a:p>
          <a:p>
            <a:pPr marL="0" indent="0" eaLnBrk="1" fontAlgn="auto" hangingPunct="1">
              <a:spcAft>
                <a:spcPts val="0"/>
              </a:spcAft>
              <a:buFont typeface="Wingdings" panose="05000000000000000000" pitchFamily="2" charset="2"/>
              <a:buNone/>
              <a:defRPr/>
            </a:pPr>
            <a:endParaRPr lang="fr-FR" sz="3200" dirty="0"/>
          </a:p>
          <a:p>
            <a:pPr marL="0" indent="0" eaLnBrk="1" fontAlgn="auto" hangingPunct="1">
              <a:spcAft>
                <a:spcPts val="0"/>
              </a:spcAft>
              <a:buFont typeface="Wingdings" panose="05000000000000000000" pitchFamily="2" charset="2"/>
              <a:buNone/>
              <a:defRPr/>
            </a:pPr>
            <a:endParaRPr lang="fr-FR" sz="3200" dirty="0"/>
          </a:p>
          <a:p>
            <a:pPr eaLnBrk="1" fontAlgn="auto" hangingPunct="1">
              <a:spcAft>
                <a:spcPts val="0"/>
              </a:spcAft>
              <a:defRPr/>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re 1">
            <a:extLst>
              <a:ext uri="{FF2B5EF4-FFF2-40B4-BE49-F238E27FC236}">
                <a16:creationId xmlns:a16="http://schemas.microsoft.com/office/drawing/2014/main" id="{8C3F7F22-38A8-4F93-B655-3DEC817CA4BF}"/>
              </a:ext>
            </a:extLst>
          </p:cNvPr>
          <p:cNvSpPr>
            <a:spLocks noGrp="1" noChangeArrowheads="1"/>
          </p:cNvSpPr>
          <p:nvPr>
            <p:ph type="title"/>
          </p:nvPr>
        </p:nvSpPr>
        <p:spPr/>
        <p:txBody>
          <a:bodyPr/>
          <a:lstStyle/>
          <a:p>
            <a:pPr algn="ctr" eaLnBrk="1" hangingPunct="1"/>
            <a:r>
              <a:rPr lang="fr-FR" altLang="fr-FR" sz="3600" b="1"/>
              <a:t>Punition / Sanction / Réparation</a:t>
            </a:r>
            <a:br>
              <a:rPr lang="fr-FR" altLang="fr-FR" sz="3600"/>
            </a:br>
            <a:endParaRPr lang="fr-FR" altLang="fr-FR" sz="3600"/>
          </a:p>
        </p:txBody>
      </p:sp>
      <p:sp>
        <p:nvSpPr>
          <p:cNvPr id="3" name="Espace réservé du contenu 2">
            <a:extLst>
              <a:ext uri="{FF2B5EF4-FFF2-40B4-BE49-F238E27FC236}">
                <a16:creationId xmlns:a16="http://schemas.microsoft.com/office/drawing/2014/main" id="{FABFA73E-BEFF-4E32-A134-442671C76735}"/>
              </a:ext>
            </a:extLst>
          </p:cNvPr>
          <p:cNvSpPr>
            <a:spLocks noGrp="1"/>
          </p:cNvSpPr>
          <p:nvPr>
            <p:ph idx="1"/>
          </p:nvPr>
        </p:nvSpPr>
        <p:spPr>
          <a:xfrm>
            <a:off x="522288" y="1244600"/>
            <a:ext cx="11141075" cy="965200"/>
          </a:xfrm>
        </p:spPr>
        <p:txBody>
          <a:bodyPr>
            <a:normAutofit fontScale="25000" lnSpcReduction="20000"/>
          </a:bodyPr>
          <a:lstStyle/>
          <a:p>
            <a:pPr marL="0" indent="0" eaLnBrk="1" fontAlgn="auto" hangingPunct="1">
              <a:spcAft>
                <a:spcPts val="0"/>
              </a:spcAft>
              <a:buFont typeface="Wingdings" panose="05000000000000000000" pitchFamily="2" charset="2"/>
              <a:buNone/>
              <a:defRPr/>
            </a:pPr>
            <a:endParaRPr lang="fr-FR" dirty="0"/>
          </a:p>
          <a:p>
            <a:pPr marL="0" indent="0" algn="ctr" eaLnBrk="1" fontAlgn="auto" hangingPunct="1">
              <a:spcAft>
                <a:spcPts val="0"/>
              </a:spcAft>
              <a:buFont typeface="Wingdings" panose="05000000000000000000" pitchFamily="2" charset="2"/>
              <a:buNone/>
              <a:defRPr/>
            </a:pPr>
            <a:r>
              <a:rPr lang="fr-FR" sz="9600" b="1" dirty="0">
                <a:latin typeface="Calibri" panose="020F0502020204030204" pitchFamily="34" charset="0"/>
                <a:ea typeface="Calibri" panose="020F0502020204030204" pitchFamily="34" charset="0"/>
                <a:cs typeface="Times New Roman" panose="02020603050405020304" pitchFamily="18" charset="0"/>
              </a:rPr>
              <a:t>« Une punition n’enseigne pas les bons comportements »</a:t>
            </a:r>
          </a:p>
          <a:p>
            <a:pPr marL="0" indent="0" algn="ctr" eaLnBrk="1" fontAlgn="auto" hangingPunct="1">
              <a:spcAft>
                <a:spcPts val="0"/>
              </a:spcAft>
              <a:buFont typeface="Wingdings" panose="05000000000000000000" pitchFamily="2" charset="2"/>
              <a:buNone/>
              <a:defRPr/>
            </a:pPr>
            <a:r>
              <a:rPr lang="fr-FR" sz="9600" b="1" dirty="0"/>
              <a:t>Les punitions et les sanctions ont une influence faible sur les enfants TCC.</a:t>
            </a:r>
            <a:endParaRPr lang="fr-FR" sz="3200" dirty="0"/>
          </a:p>
          <a:p>
            <a:pPr marL="0" indent="0">
              <a:spcAft>
                <a:spcPts val="0"/>
              </a:spcAft>
              <a:buFont typeface="Wingdings" panose="05000000000000000000" pitchFamily="2" charset="2"/>
              <a:buNone/>
              <a:defRPr/>
            </a:pPr>
            <a:r>
              <a:rPr lang="fr-FR" sz="11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Ramus </a:t>
            </a:r>
            <a:r>
              <a:rPr lang="fr-FR" sz="11200" dirty="0">
                <a:latin typeface="Calibri" panose="020F0502020204030204" pitchFamily="34" charset="0"/>
                <a:ea typeface="Calibri" panose="020F0502020204030204" pitchFamily="34" charset="0"/>
                <a:cs typeface="Times New Roman" panose="02020603050405020304" pitchFamily="18" charset="0"/>
              </a:rPr>
              <a:t>: inconvénients des punitions</a:t>
            </a:r>
          </a:p>
          <a:p>
            <a:pPr marL="342900" indent="-342900">
              <a:spcAft>
                <a:spcPts val="0"/>
              </a:spcAft>
              <a:buFont typeface="Calibri" panose="020F0502020204030204" pitchFamily="34" charset="0"/>
              <a:buChar char="-"/>
              <a:defRPr/>
            </a:pPr>
            <a:r>
              <a:rPr lang="fr-FR" sz="11200" dirty="0">
                <a:latin typeface="Calibri" panose="020F0502020204030204" pitchFamily="34" charset="0"/>
                <a:ea typeface="Calibri" panose="020F0502020204030204" pitchFamily="34" charset="0"/>
                <a:cs typeface="Times New Roman" panose="02020603050405020304" pitchFamily="18" charset="0"/>
              </a:rPr>
              <a:t>Souffrance</a:t>
            </a:r>
          </a:p>
          <a:p>
            <a:pPr marL="342900" indent="-342900">
              <a:spcAft>
                <a:spcPts val="0"/>
              </a:spcAft>
              <a:buFont typeface="Calibri" panose="020F0502020204030204" pitchFamily="34" charset="0"/>
              <a:buChar char="-"/>
              <a:defRPr/>
            </a:pPr>
            <a:r>
              <a:rPr lang="fr-FR" sz="11200" dirty="0">
                <a:latin typeface="Calibri" panose="020F0502020204030204" pitchFamily="34" charset="0"/>
                <a:ea typeface="Calibri" panose="020F0502020204030204" pitchFamily="34" charset="0"/>
                <a:cs typeface="Times New Roman" panose="02020603050405020304" pitchFamily="18" charset="0"/>
              </a:rPr>
              <a:t>Emotion négative</a:t>
            </a:r>
          </a:p>
          <a:p>
            <a:pPr marL="342900" indent="-342900">
              <a:spcAft>
                <a:spcPts val="0"/>
              </a:spcAft>
              <a:buFont typeface="Calibri" panose="020F0502020204030204" pitchFamily="34" charset="0"/>
              <a:buChar char="-"/>
              <a:defRPr/>
            </a:pPr>
            <a:r>
              <a:rPr lang="fr-FR" sz="11200" dirty="0">
                <a:latin typeface="Calibri" panose="020F0502020204030204" pitchFamily="34" charset="0"/>
                <a:ea typeface="Calibri" panose="020F0502020204030204" pitchFamily="34" charset="0"/>
                <a:cs typeface="Times New Roman" panose="02020603050405020304" pitchFamily="18" charset="0"/>
              </a:rPr>
              <a:t>Comportements indésirables</a:t>
            </a:r>
          </a:p>
          <a:p>
            <a:pPr marL="342900" indent="-342900">
              <a:spcAft>
                <a:spcPts val="0"/>
              </a:spcAft>
              <a:buFont typeface="Calibri" panose="020F0502020204030204" pitchFamily="34" charset="0"/>
              <a:buChar char="-"/>
              <a:defRPr/>
            </a:pPr>
            <a:r>
              <a:rPr lang="fr-FR" sz="11200" dirty="0">
                <a:latin typeface="Calibri" panose="020F0502020204030204" pitchFamily="34" charset="0"/>
                <a:ea typeface="Calibri" panose="020F0502020204030204" pitchFamily="34" charset="0"/>
                <a:cs typeface="Times New Roman" panose="02020603050405020304" pitchFamily="18" charset="0"/>
              </a:rPr>
              <a:t>Aversion pour l’école, l’enseignant</a:t>
            </a:r>
          </a:p>
          <a:p>
            <a:pPr marL="342900" indent="-342900">
              <a:spcAft>
                <a:spcPts val="0"/>
              </a:spcAft>
              <a:buFont typeface="Calibri" panose="020F0502020204030204" pitchFamily="34" charset="0"/>
              <a:buChar char="-"/>
              <a:defRPr/>
            </a:pPr>
            <a:r>
              <a:rPr lang="fr-FR" sz="11200" dirty="0">
                <a:latin typeface="Calibri" panose="020F0502020204030204" pitchFamily="34" charset="0"/>
                <a:ea typeface="Calibri" panose="020F0502020204030204" pitchFamily="34" charset="0"/>
                <a:cs typeface="Times New Roman" panose="02020603050405020304" pitchFamily="18" charset="0"/>
              </a:rPr>
              <a:t>Habituation</a:t>
            </a:r>
          </a:p>
          <a:p>
            <a:pPr marL="342900" indent="-342900">
              <a:spcAft>
                <a:spcPts val="0"/>
              </a:spcAft>
              <a:buFont typeface="Calibri" panose="020F0502020204030204" pitchFamily="34" charset="0"/>
              <a:buChar char="-"/>
              <a:defRPr/>
            </a:pPr>
            <a:r>
              <a:rPr lang="fr-FR" sz="11200" dirty="0">
                <a:latin typeface="Calibri" panose="020F0502020204030204" pitchFamily="34" charset="0"/>
                <a:ea typeface="Calibri" panose="020F0502020204030204" pitchFamily="34" charset="0"/>
                <a:cs typeface="Times New Roman" panose="02020603050405020304" pitchFamily="18" charset="0"/>
              </a:rPr>
              <a:t>Escalade punition/sanction</a:t>
            </a:r>
          </a:p>
          <a:p>
            <a:pPr marL="342900" indent="-342900">
              <a:spcAft>
                <a:spcPts val="0"/>
              </a:spcAft>
              <a:buFont typeface="Calibri" panose="020F0502020204030204" pitchFamily="34" charset="0"/>
              <a:buChar char="-"/>
              <a:defRPr/>
            </a:pPr>
            <a:r>
              <a:rPr lang="fr-FR" sz="11200" dirty="0">
                <a:latin typeface="Calibri" panose="020F0502020204030204" pitchFamily="34" charset="0"/>
                <a:ea typeface="Calibri" panose="020F0502020204030204" pitchFamily="34" charset="0"/>
                <a:cs typeface="Times New Roman" panose="02020603050405020304" pitchFamily="18" charset="0"/>
              </a:rPr>
              <a:t>Contre production (exclusion)</a:t>
            </a:r>
          </a:p>
          <a:p>
            <a:pPr marL="0" indent="0" eaLnBrk="1" fontAlgn="auto" hangingPunct="1">
              <a:spcAft>
                <a:spcPts val="0"/>
              </a:spcAft>
              <a:buFont typeface="Wingdings" panose="05000000000000000000" pitchFamily="2" charset="2"/>
              <a:buNone/>
              <a:defRPr/>
            </a:pPr>
            <a:endParaRPr lang="fr-FR" sz="3200" dirty="0"/>
          </a:p>
          <a:p>
            <a:pPr eaLnBrk="1" fontAlgn="auto" hangingPunct="1">
              <a:spcAft>
                <a:spcPts val="0"/>
              </a:spcAft>
              <a:defRPr/>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E82371-801A-4EAC-A459-91ED470319F7}"/>
              </a:ext>
            </a:extLst>
          </p:cNvPr>
          <p:cNvSpPr>
            <a:spLocks noGrp="1"/>
          </p:cNvSpPr>
          <p:nvPr>
            <p:ph type="title"/>
          </p:nvPr>
        </p:nvSpPr>
        <p:spPr/>
        <p:txBody>
          <a:bodyPr>
            <a:normAutofit/>
          </a:bodyPr>
          <a:lstStyle/>
          <a:p>
            <a:r>
              <a:rPr lang="fr-FR" sz="3200" dirty="0"/>
              <a:t>Votre enfant / élève à des problèmes de comportements</a:t>
            </a:r>
          </a:p>
        </p:txBody>
      </p:sp>
      <p:sp>
        <p:nvSpPr>
          <p:cNvPr id="3" name="Espace réservé du contenu 2">
            <a:extLst>
              <a:ext uri="{FF2B5EF4-FFF2-40B4-BE49-F238E27FC236}">
                <a16:creationId xmlns:a16="http://schemas.microsoft.com/office/drawing/2014/main" id="{3E8D9789-EB5A-48BB-B1AD-C75FFECBD88C}"/>
              </a:ext>
            </a:extLst>
          </p:cNvPr>
          <p:cNvSpPr>
            <a:spLocks noGrp="1"/>
          </p:cNvSpPr>
          <p:nvPr>
            <p:ph idx="1"/>
          </p:nvPr>
        </p:nvSpPr>
        <p:spPr/>
        <p:txBody>
          <a:bodyPr/>
          <a:lstStyle/>
          <a:p>
            <a:r>
              <a:rPr lang="fr-FR" dirty="0"/>
              <a:t>Quels sont-ils ? À la maison / en classe</a:t>
            </a:r>
          </a:p>
          <a:p>
            <a:endParaRPr lang="fr-FR" dirty="0"/>
          </a:p>
          <a:p>
            <a:r>
              <a:rPr lang="fr-FR" dirty="0"/>
              <a:t>Qu’avez-vous mis en place ? À la maison / en classe</a:t>
            </a:r>
          </a:p>
        </p:txBody>
      </p:sp>
    </p:spTree>
    <p:extLst>
      <p:ext uri="{BB962C8B-B14F-4D97-AF65-F5344CB8AC3E}">
        <p14:creationId xmlns:p14="http://schemas.microsoft.com/office/powerpoint/2010/main" val="3698654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3">
            <a:extLst>
              <a:ext uri="{FF2B5EF4-FFF2-40B4-BE49-F238E27FC236}">
                <a16:creationId xmlns:a16="http://schemas.microsoft.com/office/drawing/2014/main" id="{4A656AE8-FEFB-441B-A160-E8DE250B4BEF}"/>
              </a:ext>
            </a:extLst>
          </p:cNvPr>
          <p:cNvSpPr>
            <a:spLocks noGrp="1" noChangeArrowheads="1"/>
          </p:cNvSpPr>
          <p:nvPr>
            <p:ph type="title"/>
          </p:nvPr>
        </p:nvSpPr>
        <p:spPr/>
        <p:txBody>
          <a:bodyPr/>
          <a:lstStyle/>
          <a:p>
            <a:pPr algn="ctr" eaLnBrk="1" hangingPunct="1"/>
            <a:r>
              <a:rPr lang="fr-FR" altLang="fr-FR" sz="3600" b="1"/>
              <a:t>Difficultés ou troubles</a:t>
            </a:r>
          </a:p>
        </p:txBody>
      </p:sp>
      <p:sp>
        <p:nvSpPr>
          <p:cNvPr id="5" name="Espace réservé du contenu 4">
            <a:extLst>
              <a:ext uri="{FF2B5EF4-FFF2-40B4-BE49-F238E27FC236}">
                <a16:creationId xmlns:a16="http://schemas.microsoft.com/office/drawing/2014/main" id="{D703A8F4-1201-4100-AA52-3A89DBB8D8A0}"/>
              </a:ext>
            </a:extLst>
          </p:cNvPr>
          <p:cNvSpPr>
            <a:spLocks noGrp="1"/>
          </p:cNvSpPr>
          <p:nvPr>
            <p:ph sz="half" idx="1"/>
          </p:nvPr>
        </p:nvSpPr>
        <p:spPr>
          <a:xfrm>
            <a:off x="369888" y="1600200"/>
            <a:ext cx="4421187" cy="4800600"/>
          </a:xfrm>
        </p:spPr>
        <p:txBody>
          <a:bodyPr/>
          <a:lstStyle/>
          <a:p>
            <a:pPr marL="0" indent="0" algn="ctr" eaLnBrk="1" fontAlgn="auto" hangingPunct="1">
              <a:spcAft>
                <a:spcPts val="0"/>
              </a:spcAft>
              <a:buFont typeface="Wingdings" panose="05000000000000000000" pitchFamily="2" charset="2"/>
              <a:buNone/>
              <a:defRPr/>
            </a:pPr>
            <a:r>
              <a:rPr lang="fr-FR" sz="2400" b="1" dirty="0"/>
              <a:t>Difficultés comportementales</a:t>
            </a:r>
          </a:p>
          <a:p>
            <a:pPr eaLnBrk="1" fontAlgn="auto" hangingPunct="1">
              <a:spcAft>
                <a:spcPts val="0"/>
              </a:spcAft>
              <a:defRPr/>
            </a:pPr>
            <a:endParaRPr lang="fr-FR" sz="2400" dirty="0"/>
          </a:p>
          <a:p>
            <a:pPr eaLnBrk="1" fontAlgn="auto" hangingPunct="1">
              <a:spcAft>
                <a:spcPts val="0"/>
              </a:spcAft>
              <a:defRPr/>
            </a:pPr>
            <a:r>
              <a:rPr lang="fr-FR" sz="2400" dirty="0"/>
              <a:t>Manifestations réactionnelles</a:t>
            </a:r>
          </a:p>
          <a:p>
            <a:pPr eaLnBrk="1" fontAlgn="auto" hangingPunct="1">
              <a:spcAft>
                <a:spcPts val="0"/>
              </a:spcAft>
              <a:defRPr/>
            </a:pPr>
            <a:r>
              <a:rPr lang="fr-FR" sz="2400" dirty="0"/>
              <a:t>Ajustement à faire dans l’environnement scolaire</a:t>
            </a:r>
          </a:p>
          <a:p>
            <a:pPr eaLnBrk="1" fontAlgn="auto" hangingPunct="1">
              <a:spcAft>
                <a:spcPts val="0"/>
              </a:spcAft>
              <a:defRPr/>
            </a:pPr>
            <a:r>
              <a:rPr lang="fr-FR" sz="2400" dirty="0"/>
              <a:t>Capable de raisonner, de se calmer</a:t>
            </a:r>
          </a:p>
          <a:p>
            <a:pPr marL="0" indent="0" algn="ctr" eaLnBrk="1" fontAlgn="auto" hangingPunct="1">
              <a:spcAft>
                <a:spcPts val="0"/>
              </a:spcAft>
              <a:buFont typeface="Wingdings" panose="05000000000000000000" pitchFamily="2" charset="2"/>
              <a:buNone/>
              <a:defRPr/>
            </a:pPr>
            <a:r>
              <a:rPr lang="fr-FR" sz="2400" b="1" dirty="0">
                <a:solidFill>
                  <a:srgbClr val="FF0000"/>
                </a:solidFill>
              </a:rPr>
              <a:t>Interventions axées sur l’environnement</a:t>
            </a:r>
          </a:p>
        </p:txBody>
      </p:sp>
      <p:sp>
        <p:nvSpPr>
          <p:cNvPr id="9" name="Espace réservé du contenu 8">
            <a:extLst>
              <a:ext uri="{FF2B5EF4-FFF2-40B4-BE49-F238E27FC236}">
                <a16:creationId xmlns:a16="http://schemas.microsoft.com/office/drawing/2014/main" id="{7694F8A3-2ACF-4E40-9C45-90B17DFED9B4}"/>
              </a:ext>
            </a:extLst>
          </p:cNvPr>
          <p:cNvSpPr>
            <a:spLocks noGrp="1"/>
          </p:cNvSpPr>
          <p:nvPr>
            <p:ph sz="half" idx="2"/>
          </p:nvPr>
        </p:nvSpPr>
        <p:spPr>
          <a:xfrm>
            <a:off x="5026025" y="1600200"/>
            <a:ext cx="7011988" cy="4643438"/>
          </a:xfrm>
        </p:spPr>
        <p:txBody>
          <a:bodyPr>
            <a:noAutofit/>
          </a:bodyPr>
          <a:lstStyle/>
          <a:p>
            <a:pPr marL="0" indent="0" algn="ctr" eaLnBrk="1" fontAlgn="auto" hangingPunct="1">
              <a:spcAft>
                <a:spcPts val="0"/>
              </a:spcAft>
              <a:buFont typeface="Wingdings" panose="05000000000000000000" pitchFamily="2" charset="2"/>
              <a:buNone/>
              <a:defRPr/>
            </a:pPr>
            <a:r>
              <a:rPr lang="fr-FR" sz="2400" b="1" dirty="0"/>
              <a:t>Troubles</a:t>
            </a:r>
            <a:r>
              <a:rPr lang="fr-FR" sz="2400" dirty="0"/>
              <a:t> </a:t>
            </a:r>
            <a:r>
              <a:rPr lang="fr-FR" sz="2400" b="1" dirty="0"/>
              <a:t>du comportement</a:t>
            </a:r>
            <a:endParaRPr lang="fr-FR" dirty="0"/>
          </a:p>
          <a:p>
            <a:pPr eaLnBrk="1" fontAlgn="auto" hangingPunct="1">
              <a:spcAft>
                <a:spcPts val="0"/>
              </a:spcAft>
              <a:defRPr/>
            </a:pPr>
            <a:r>
              <a:rPr lang="fr-FR" sz="2400" dirty="0"/>
              <a:t>Problème d’adaptation plus sérieux, inadapté, les troubles sont partout et constants </a:t>
            </a:r>
          </a:p>
          <a:p>
            <a:pPr eaLnBrk="1" fontAlgn="auto" hangingPunct="1">
              <a:spcAft>
                <a:spcPts val="0"/>
              </a:spcAft>
              <a:defRPr/>
            </a:pPr>
            <a:r>
              <a:rPr lang="fr-FR" sz="2400" dirty="0"/>
              <a:t>Intensité, Persistance, Constance, Fréquence</a:t>
            </a:r>
          </a:p>
          <a:p>
            <a:pPr eaLnBrk="1" fontAlgn="auto" hangingPunct="1">
              <a:spcAft>
                <a:spcPts val="0"/>
              </a:spcAft>
              <a:defRPr/>
            </a:pPr>
            <a:r>
              <a:rPr lang="fr-FR" sz="2400" dirty="0"/>
              <a:t>Tout cela nuit au développement de l’enfant et/ou à celui d’autrui</a:t>
            </a:r>
          </a:p>
          <a:p>
            <a:pPr eaLnBrk="1" fontAlgn="auto" hangingPunct="1">
              <a:spcAft>
                <a:spcPts val="0"/>
              </a:spcAft>
              <a:defRPr/>
            </a:pPr>
            <a:r>
              <a:rPr lang="fr-FR" sz="2400" dirty="0"/>
              <a:t>Prise en charge par des professionnels de soins / thérapeutique / éducative / Pédagogique </a:t>
            </a:r>
          </a:p>
          <a:p>
            <a:pPr marL="0" indent="0" algn="ctr" eaLnBrk="1" fontAlgn="auto" hangingPunct="1">
              <a:spcAft>
                <a:spcPts val="0"/>
              </a:spcAft>
              <a:buFont typeface="Wingdings" panose="05000000000000000000" pitchFamily="2" charset="2"/>
              <a:buNone/>
              <a:defRPr/>
            </a:pPr>
            <a:r>
              <a:rPr lang="fr-FR" sz="2400" b="1" dirty="0">
                <a:solidFill>
                  <a:srgbClr val="FF0000"/>
                </a:solidFill>
              </a:rPr>
              <a:t>Interventions multidimensionnelles et globales</a:t>
            </a:r>
            <a:endParaRPr lang="fr-FR" sz="24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1">
            <a:extLst>
              <a:ext uri="{FF2B5EF4-FFF2-40B4-BE49-F238E27FC236}">
                <a16:creationId xmlns:a16="http://schemas.microsoft.com/office/drawing/2014/main" id="{C515A1B9-CADD-4F53-8197-64B8AA7D7EEF}"/>
              </a:ext>
            </a:extLst>
          </p:cNvPr>
          <p:cNvSpPr>
            <a:spLocks noGrp="1" noChangeArrowheads="1"/>
          </p:cNvSpPr>
          <p:nvPr>
            <p:ph type="title"/>
          </p:nvPr>
        </p:nvSpPr>
        <p:spPr/>
        <p:txBody>
          <a:bodyPr/>
          <a:lstStyle/>
          <a:p>
            <a:pPr algn="ctr"/>
            <a:r>
              <a:rPr lang="fr-FR" altLang="fr-FR"/>
              <a:t>Les partenaires</a:t>
            </a:r>
          </a:p>
        </p:txBody>
      </p:sp>
      <p:sp>
        <p:nvSpPr>
          <p:cNvPr id="3" name="Espace réservé du contenu 2">
            <a:extLst>
              <a:ext uri="{FF2B5EF4-FFF2-40B4-BE49-F238E27FC236}">
                <a16:creationId xmlns:a16="http://schemas.microsoft.com/office/drawing/2014/main" id="{1C864978-8D10-4D9B-BE65-9C8CC2943B15}"/>
              </a:ext>
            </a:extLst>
          </p:cNvPr>
          <p:cNvSpPr>
            <a:spLocks noGrp="1"/>
          </p:cNvSpPr>
          <p:nvPr>
            <p:ph sz="half" idx="1"/>
          </p:nvPr>
        </p:nvSpPr>
        <p:spPr>
          <a:xfrm>
            <a:off x="1104900" y="1600200"/>
            <a:ext cx="4914900" cy="4572000"/>
          </a:xfrm>
        </p:spPr>
        <p:txBody>
          <a:bodyPr>
            <a:normAutofit fontScale="92500"/>
          </a:bodyPr>
          <a:lstStyle/>
          <a:p>
            <a:pPr marL="0" indent="0" algn="ctr">
              <a:buFont typeface="Wingdings" panose="05000000000000000000" pitchFamily="2" charset="2"/>
              <a:buNone/>
              <a:defRPr/>
            </a:pPr>
            <a:r>
              <a:rPr lang="fr-FR" sz="3200" b="1" dirty="0"/>
              <a:t>Hors champ du handicap</a:t>
            </a:r>
          </a:p>
          <a:p>
            <a:pPr>
              <a:buFont typeface="Wingdings" panose="05000000000000000000" pitchFamily="2" charset="2"/>
              <a:buChar char="v"/>
              <a:defRPr/>
            </a:pPr>
            <a:r>
              <a:rPr lang="fr-FR" sz="3200" dirty="0"/>
              <a:t>La famille</a:t>
            </a:r>
          </a:p>
          <a:p>
            <a:pPr>
              <a:buFont typeface="Wingdings" panose="05000000000000000000" pitchFamily="2" charset="2"/>
              <a:buChar char="v"/>
              <a:defRPr/>
            </a:pPr>
            <a:r>
              <a:rPr lang="fr-FR" sz="3200" dirty="0"/>
              <a:t>La psy-EN</a:t>
            </a:r>
          </a:p>
          <a:p>
            <a:pPr>
              <a:buFont typeface="Wingdings" panose="05000000000000000000" pitchFamily="2" charset="2"/>
              <a:buChar char="v"/>
              <a:defRPr/>
            </a:pPr>
            <a:r>
              <a:rPr lang="fr-FR" sz="3200" dirty="0"/>
              <a:t>L’équipe éducative</a:t>
            </a:r>
          </a:p>
          <a:p>
            <a:pPr>
              <a:buFont typeface="Wingdings" panose="05000000000000000000" pitchFamily="2" charset="2"/>
              <a:buChar char="v"/>
              <a:defRPr/>
            </a:pPr>
            <a:r>
              <a:rPr lang="fr-FR" sz="3200" dirty="0"/>
              <a:t>Instances présentes dans l’établissement</a:t>
            </a:r>
            <a:r>
              <a:rPr lang="fr-FR" i="1" dirty="0"/>
              <a:t>(Groupe Pédagogique pour les Décrocheurs Scolaire, les cordées de la réussite…)</a:t>
            </a:r>
          </a:p>
        </p:txBody>
      </p:sp>
      <p:sp>
        <p:nvSpPr>
          <p:cNvPr id="4" name="Espace réservé du contenu 3">
            <a:extLst>
              <a:ext uri="{FF2B5EF4-FFF2-40B4-BE49-F238E27FC236}">
                <a16:creationId xmlns:a16="http://schemas.microsoft.com/office/drawing/2014/main" id="{A28B1831-7DAE-43C3-83FC-0964EFA7A19E}"/>
              </a:ext>
            </a:extLst>
          </p:cNvPr>
          <p:cNvSpPr>
            <a:spLocks noGrp="1"/>
          </p:cNvSpPr>
          <p:nvPr>
            <p:ph sz="half" idx="2"/>
          </p:nvPr>
        </p:nvSpPr>
        <p:spPr>
          <a:xfrm>
            <a:off x="6172200" y="1600200"/>
            <a:ext cx="4914900" cy="4572000"/>
          </a:xfrm>
        </p:spPr>
        <p:txBody>
          <a:bodyPr>
            <a:normAutofit fontScale="92500"/>
          </a:bodyPr>
          <a:lstStyle/>
          <a:p>
            <a:pPr marL="0" indent="0" algn="ctr">
              <a:buFont typeface="Wingdings" panose="05000000000000000000" pitchFamily="2" charset="2"/>
              <a:buNone/>
              <a:defRPr/>
            </a:pPr>
            <a:r>
              <a:rPr lang="fr-FR" sz="3200" b="1" dirty="0"/>
              <a:t>Dans le champ du handicap</a:t>
            </a:r>
          </a:p>
          <a:p>
            <a:pPr>
              <a:buFont typeface="Wingdings" panose="05000000000000000000" pitchFamily="2" charset="2"/>
              <a:buChar char="v"/>
              <a:defRPr/>
            </a:pPr>
            <a:r>
              <a:rPr lang="fr-FR" sz="3200" dirty="0"/>
              <a:t>La famille</a:t>
            </a:r>
          </a:p>
          <a:p>
            <a:pPr>
              <a:buFont typeface="Wingdings" panose="05000000000000000000" pitchFamily="2" charset="2"/>
              <a:buChar char="v"/>
              <a:defRPr/>
            </a:pPr>
            <a:r>
              <a:rPr lang="fr-FR" sz="3200" dirty="0"/>
              <a:t>La psy-EN</a:t>
            </a:r>
          </a:p>
          <a:p>
            <a:pPr>
              <a:buFont typeface="Wingdings" panose="05000000000000000000" pitchFamily="2" charset="2"/>
              <a:buChar char="v"/>
              <a:defRPr/>
            </a:pPr>
            <a:r>
              <a:rPr lang="fr-FR" sz="3200" dirty="0"/>
              <a:t>L’équipe éducative</a:t>
            </a:r>
          </a:p>
          <a:p>
            <a:pPr>
              <a:buFont typeface="Wingdings" panose="05000000000000000000" pitchFamily="2" charset="2"/>
              <a:buChar char="v"/>
              <a:defRPr/>
            </a:pPr>
            <a:r>
              <a:rPr lang="fr-FR" sz="3200" dirty="0"/>
              <a:t>Les professionnels de santé</a:t>
            </a:r>
          </a:p>
          <a:p>
            <a:pPr>
              <a:buFont typeface="Wingdings" panose="05000000000000000000" pitchFamily="2" charset="2"/>
              <a:buChar char="v"/>
              <a:defRPr/>
            </a:pPr>
            <a:r>
              <a:rPr lang="fr-FR" sz="3200" dirty="0"/>
              <a:t>L’ITEP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re 1">
            <a:extLst>
              <a:ext uri="{FF2B5EF4-FFF2-40B4-BE49-F238E27FC236}">
                <a16:creationId xmlns:a16="http://schemas.microsoft.com/office/drawing/2014/main" id="{C82410D9-B08E-4107-91D9-7E58487C45A1}"/>
              </a:ext>
            </a:extLst>
          </p:cNvPr>
          <p:cNvSpPr>
            <a:spLocks noGrp="1" noChangeArrowheads="1"/>
          </p:cNvSpPr>
          <p:nvPr>
            <p:ph type="title"/>
          </p:nvPr>
        </p:nvSpPr>
        <p:spPr/>
        <p:txBody>
          <a:bodyPr/>
          <a:lstStyle/>
          <a:p>
            <a:pPr algn="ctr" eaLnBrk="1" hangingPunct="1"/>
            <a:r>
              <a:rPr lang="fr-FR" altLang="fr-FR" b="1" dirty="0"/>
              <a:t>La famille / enseignants</a:t>
            </a:r>
            <a:br>
              <a:rPr lang="fr-FR" altLang="fr-FR" dirty="0"/>
            </a:br>
            <a:endParaRPr lang="fr-FR" altLang="fr-FR" dirty="0"/>
          </a:p>
        </p:txBody>
      </p:sp>
      <p:sp>
        <p:nvSpPr>
          <p:cNvPr id="3" name="Espace réservé du contenu 2">
            <a:extLst>
              <a:ext uri="{FF2B5EF4-FFF2-40B4-BE49-F238E27FC236}">
                <a16:creationId xmlns:a16="http://schemas.microsoft.com/office/drawing/2014/main" id="{3D2B99B4-067A-41B4-8ACF-B9026273A092}"/>
              </a:ext>
            </a:extLst>
          </p:cNvPr>
          <p:cNvSpPr>
            <a:spLocks noGrp="1"/>
          </p:cNvSpPr>
          <p:nvPr>
            <p:ph idx="1"/>
          </p:nvPr>
        </p:nvSpPr>
        <p:spPr/>
        <p:txBody>
          <a:bodyPr>
            <a:normAutofit lnSpcReduction="10000"/>
          </a:bodyPr>
          <a:lstStyle/>
          <a:p>
            <a:pPr marL="0" indent="0" eaLnBrk="1" fontAlgn="auto" hangingPunct="1">
              <a:spcAft>
                <a:spcPts val="0"/>
              </a:spcAft>
              <a:buFont typeface="Wingdings" panose="05000000000000000000" pitchFamily="2" charset="2"/>
              <a:buNone/>
              <a:defRPr/>
            </a:pPr>
            <a:endParaRPr lang="fr-FR" dirty="0"/>
          </a:p>
          <a:p>
            <a:pPr eaLnBrk="1" fontAlgn="auto" hangingPunct="1">
              <a:spcAft>
                <a:spcPts val="0"/>
              </a:spcAft>
              <a:defRPr/>
            </a:pPr>
            <a:r>
              <a:rPr lang="fr-FR" sz="2800" dirty="0"/>
              <a:t>Être en contact pour mieux comprendre l’enfant et ses comportements</a:t>
            </a:r>
          </a:p>
          <a:p>
            <a:pPr eaLnBrk="1" fontAlgn="auto" hangingPunct="1">
              <a:spcAft>
                <a:spcPts val="0"/>
              </a:spcAft>
              <a:defRPr/>
            </a:pPr>
            <a:r>
              <a:rPr lang="fr-FR" sz="2800" dirty="0"/>
              <a:t>Rassurer ensemble l’enfant pour un travail collaboratif</a:t>
            </a:r>
          </a:p>
          <a:p>
            <a:pPr eaLnBrk="1" fontAlgn="auto" hangingPunct="1">
              <a:spcAft>
                <a:spcPts val="0"/>
              </a:spcAft>
              <a:defRPr/>
            </a:pPr>
            <a:r>
              <a:rPr lang="fr-FR" sz="2800" dirty="0"/>
              <a:t>Faire des bilans réguliers pour maintenir un suivi </a:t>
            </a:r>
          </a:p>
          <a:p>
            <a:pPr eaLnBrk="1" fontAlgn="auto" hangingPunct="1">
              <a:spcAft>
                <a:spcPts val="0"/>
              </a:spcAft>
              <a:defRPr/>
            </a:pPr>
            <a:r>
              <a:rPr lang="fr-FR" dirty="0"/>
              <a:t>F</a:t>
            </a:r>
            <a:r>
              <a:rPr lang="fr-FR" sz="2800" dirty="0"/>
              <a:t>avoriser les échanges, les apprentissages de l’élèves.</a:t>
            </a:r>
          </a:p>
          <a:p>
            <a:pPr eaLnBrk="1" fontAlgn="auto" hangingPunct="1">
              <a:spcAft>
                <a:spcPts val="0"/>
              </a:spcAft>
              <a:defRPr/>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re 4">
            <a:extLst>
              <a:ext uri="{FF2B5EF4-FFF2-40B4-BE49-F238E27FC236}">
                <a16:creationId xmlns:a16="http://schemas.microsoft.com/office/drawing/2014/main" id="{7202F4A6-479F-4E69-85E4-0BA1BD78C533}"/>
              </a:ext>
            </a:extLst>
          </p:cNvPr>
          <p:cNvSpPr>
            <a:spLocks noGrp="1" noChangeArrowheads="1"/>
          </p:cNvSpPr>
          <p:nvPr>
            <p:ph type="title"/>
          </p:nvPr>
        </p:nvSpPr>
        <p:spPr/>
        <p:txBody>
          <a:bodyPr/>
          <a:lstStyle/>
          <a:p>
            <a:pPr algn="ctr" eaLnBrk="1" hangingPunct="1"/>
            <a:r>
              <a:rPr lang="fr-FR" altLang="fr-FR" sz="3600" b="1"/>
              <a:t>Troubles du comportement et des conduites</a:t>
            </a:r>
          </a:p>
        </p:txBody>
      </p:sp>
      <p:sp>
        <p:nvSpPr>
          <p:cNvPr id="31747" name="Espace réservé du contenu 5">
            <a:extLst>
              <a:ext uri="{FF2B5EF4-FFF2-40B4-BE49-F238E27FC236}">
                <a16:creationId xmlns:a16="http://schemas.microsoft.com/office/drawing/2014/main" id="{95156826-7EE1-4B08-A091-96EC98125DAD}"/>
              </a:ext>
            </a:extLst>
          </p:cNvPr>
          <p:cNvSpPr>
            <a:spLocks noGrp="1" noChangeArrowheads="1"/>
          </p:cNvSpPr>
          <p:nvPr>
            <p:ph idx="1"/>
          </p:nvPr>
        </p:nvSpPr>
        <p:spPr bwMode="auto"/>
        <p:txBody>
          <a:bodyPr wrap="square" numCol="1" anchor="t" anchorCtr="0" compatLnSpc="1">
            <a:prstTxWarp prst="textNoShape">
              <a:avLst/>
            </a:prstTxWarp>
            <a:normAutofit fontScale="85000" lnSpcReduction="10000"/>
          </a:bodyPr>
          <a:lstStyle/>
          <a:p>
            <a:pPr eaLnBrk="1" hangingPunct="1"/>
            <a:r>
              <a:rPr lang="fr-FR" altLang="fr-FR" sz="3200" b="1"/>
              <a:t>Troubles</a:t>
            </a:r>
            <a:r>
              <a:rPr lang="fr-FR" altLang="fr-FR" sz="3200"/>
              <a:t> = dysfonctionnement comportemental, relationnel et psychologique d’un individu en référence aux normes attendues à son âge.</a:t>
            </a:r>
          </a:p>
          <a:p>
            <a:pPr eaLnBrk="1" hangingPunct="1"/>
            <a:endParaRPr lang="fr-FR" altLang="fr-FR" sz="3200"/>
          </a:p>
          <a:p>
            <a:pPr eaLnBrk="1" hangingPunct="1"/>
            <a:r>
              <a:rPr lang="fr-FR" altLang="fr-FR" sz="3200" b="1"/>
              <a:t>Conduite</a:t>
            </a:r>
            <a:r>
              <a:rPr lang="fr-FR" altLang="fr-FR" sz="3200"/>
              <a:t> = transgression des règles sociales</a:t>
            </a:r>
          </a:p>
          <a:p>
            <a:pPr eaLnBrk="1" hangingPunct="1"/>
            <a:endParaRPr lang="fr-FR" altLang="fr-FR" sz="3200"/>
          </a:p>
          <a:p>
            <a:pPr eaLnBrk="1" hangingPunct="1"/>
            <a:r>
              <a:rPr lang="fr-FR" altLang="fr-FR" sz="3200" b="1"/>
              <a:t>Comportement</a:t>
            </a:r>
            <a:r>
              <a:rPr lang="fr-FR" altLang="fr-FR" sz="3200"/>
              <a:t> = réactions émotionnelles inappropriées</a:t>
            </a:r>
          </a:p>
          <a:p>
            <a:pPr eaLnBrk="1" hangingPunct="1"/>
            <a:endParaRPr lang="fr-FR" alt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re 1">
            <a:extLst>
              <a:ext uri="{FF2B5EF4-FFF2-40B4-BE49-F238E27FC236}">
                <a16:creationId xmlns:a16="http://schemas.microsoft.com/office/drawing/2014/main" id="{0F65C43F-6B94-4680-9A32-A3E0CEFC742F}"/>
              </a:ext>
            </a:extLst>
          </p:cNvPr>
          <p:cNvSpPr>
            <a:spLocks noGrp="1" noChangeArrowheads="1"/>
          </p:cNvSpPr>
          <p:nvPr>
            <p:ph type="title"/>
          </p:nvPr>
        </p:nvSpPr>
        <p:spPr/>
        <p:txBody>
          <a:bodyPr/>
          <a:lstStyle/>
          <a:p>
            <a:pPr algn="ctr" eaLnBrk="1" hangingPunct="1"/>
            <a:r>
              <a:rPr lang="fr-FR" altLang="fr-FR" sz="3600" b="1"/>
              <a:t>Troubles du comportement et des conduites</a:t>
            </a:r>
            <a:endParaRPr lang="fr-FR" altLang="fr-FR" sz="3600"/>
          </a:p>
        </p:txBody>
      </p:sp>
      <p:sp>
        <p:nvSpPr>
          <p:cNvPr id="3" name="Espace réservé du contenu 2">
            <a:extLst>
              <a:ext uri="{FF2B5EF4-FFF2-40B4-BE49-F238E27FC236}">
                <a16:creationId xmlns:a16="http://schemas.microsoft.com/office/drawing/2014/main" id="{3070DC47-7290-4D77-97BF-E55021DA15DC}"/>
              </a:ext>
            </a:extLst>
          </p:cNvPr>
          <p:cNvSpPr>
            <a:spLocks noGrp="1"/>
          </p:cNvSpPr>
          <p:nvPr>
            <p:ph idx="1"/>
          </p:nvPr>
        </p:nvSpPr>
        <p:spPr/>
        <p:txBody>
          <a:bodyPr>
            <a:normAutofit fontScale="92500" lnSpcReduction="20000"/>
          </a:bodyPr>
          <a:lstStyle/>
          <a:p>
            <a:pPr marL="0" indent="0" eaLnBrk="1" fontAlgn="auto" hangingPunct="1">
              <a:spcAft>
                <a:spcPts val="0"/>
              </a:spcAft>
              <a:buFont typeface="Wingdings" panose="05000000000000000000" pitchFamily="2" charset="2"/>
              <a:buNone/>
              <a:defRPr/>
            </a:pPr>
            <a:r>
              <a:rPr lang="fr-FR" sz="3200" dirty="0"/>
              <a:t>Enfants « qui présentent des difficultés psychologiques dont l’expression, notamment l’intensité des T du C, perturbe gravement la socialisation et l’accès aux apprentissages » Ces Enfants « se trouvent, malgré des potentialités intellectuelles et cognitives préservées, engagés dans un processus handicapant qui nécessite le recours des actions conjuguées et un accompagnement personnalisé » (décret 2005-11)</a:t>
            </a:r>
          </a:p>
          <a:p>
            <a:pPr eaLnBrk="1" fontAlgn="auto" hangingPunct="1">
              <a:spcAft>
                <a:spcPts val="0"/>
              </a:spcAft>
              <a:defRPr/>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16B2F-3805-4F99-8D0C-A8AE5D99167F}"/>
              </a:ext>
            </a:extLst>
          </p:cNvPr>
          <p:cNvSpPr>
            <a:spLocks noGrp="1"/>
          </p:cNvSpPr>
          <p:nvPr>
            <p:ph type="title"/>
          </p:nvPr>
        </p:nvSpPr>
        <p:spPr>
          <a:xfrm>
            <a:off x="801688" y="438150"/>
            <a:ext cx="10283825" cy="1076325"/>
          </a:xfrm>
        </p:spPr>
        <p:txBody>
          <a:bodyPr>
            <a:normAutofit fontScale="90000"/>
          </a:bodyPr>
          <a:lstStyle/>
          <a:p>
            <a:pPr algn="ctr">
              <a:defRPr/>
            </a:pPr>
            <a:br>
              <a:rPr lang="fr-FR" sz="3600" b="1" dirty="0"/>
            </a:br>
            <a:br>
              <a:rPr lang="fr-FR" sz="3600" b="1" dirty="0"/>
            </a:br>
            <a:br>
              <a:rPr lang="fr-FR" sz="3600" b="1" dirty="0"/>
            </a:br>
            <a:r>
              <a:rPr lang="fr-FR" sz="3600" b="1" dirty="0"/>
              <a:t>Troubles du comportement et des conduites</a:t>
            </a:r>
            <a:br>
              <a:rPr lang="fr-FR" sz="3600" b="1" dirty="0"/>
            </a:br>
            <a:r>
              <a:rPr lang="fr-FR" sz="3600" b="1" dirty="0"/>
              <a:t>Causes et origines du troubles</a:t>
            </a:r>
            <a:br>
              <a:rPr lang="fr-FR" sz="3600" b="1" dirty="0"/>
            </a:br>
            <a:br>
              <a:rPr lang="fr-FR" sz="3600" b="1" dirty="0"/>
            </a:br>
            <a:br>
              <a:rPr lang="fr-FR" sz="3600" dirty="0"/>
            </a:br>
            <a:endParaRPr lang="fr-FR" sz="3600" dirty="0"/>
          </a:p>
        </p:txBody>
      </p:sp>
      <p:sp>
        <p:nvSpPr>
          <p:cNvPr id="3" name="Espace réservé du contenu 2">
            <a:extLst>
              <a:ext uri="{FF2B5EF4-FFF2-40B4-BE49-F238E27FC236}">
                <a16:creationId xmlns:a16="http://schemas.microsoft.com/office/drawing/2014/main" id="{66641D1B-96D7-4BD2-8FCE-EC12ACACFE27}"/>
              </a:ext>
            </a:extLst>
          </p:cNvPr>
          <p:cNvSpPr>
            <a:spLocks noGrp="1"/>
          </p:cNvSpPr>
          <p:nvPr>
            <p:ph idx="1"/>
          </p:nvPr>
        </p:nvSpPr>
        <p:spPr/>
        <p:txBody>
          <a:bodyPr>
            <a:normAutofit fontScale="92500"/>
          </a:bodyPr>
          <a:lstStyle/>
          <a:p>
            <a:pPr marL="0" indent="0" eaLnBrk="1" fontAlgn="auto" hangingPunct="1">
              <a:spcAft>
                <a:spcPts val="0"/>
              </a:spcAft>
              <a:buFont typeface="Wingdings" panose="05000000000000000000" pitchFamily="2" charset="2"/>
              <a:buNone/>
              <a:defRPr/>
            </a:pPr>
            <a:r>
              <a:rPr lang="fr-FR" i="1" dirty="0"/>
              <a:t>Etude faite par l’INSERM en 2005</a:t>
            </a:r>
          </a:p>
          <a:p>
            <a:pPr marL="0" indent="0" eaLnBrk="1" fontAlgn="auto" hangingPunct="1">
              <a:spcAft>
                <a:spcPts val="0"/>
              </a:spcAft>
              <a:buFont typeface="Wingdings" panose="05000000000000000000" pitchFamily="2" charset="2"/>
              <a:buNone/>
              <a:defRPr/>
            </a:pPr>
            <a:endParaRPr lang="fr-FR" sz="2800" dirty="0"/>
          </a:p>
          <a:p>
            <a:pPr eaLnBrk="1" fontAlgn="auto" hangingPunct="1">
              <a:spcAft>
                <a:spcPts val="0"/>
              </a:spcAft>
              <a:defRPr/>
            </a:pPr>
            <a:r>
              <a:rPr lang="fr-FR" sz="2800" dirty="0"/>
              <a:t>Facteurs génétiques et psychologiques</a:t>
            </a:r>
          </a:p>
          <a:p>
            <a:pPr eaLnBrk="1" fontAlgn="auto" hangingPunct="1">
              <a:spcAft>
                <a:spcPts val="0"/>
              </a:spcAft>
              <a:defRPr/>
            </a:pPr>
            <a:r>
              <a:rPr lang="fr-FR" sz="2800" dirty="0"/>
              <a:t>Facteurs neurologiques (TDA /H par exemple)</a:t>
            </a:r>
          </a:p>
          <a:p>
            <a:pPr eaLnBrk="1" fontAlgn="auto" hangingPunct="1">
              <a:spcAft>
                <a:spcPts val="0"/>
              </a:spcAft>
              <a:defRPr/>
            </a:pPr>
            <a:r>
              <a:rPr lang="fr-FR" sz="2800" dirty="0"/>
              <a:t>Facteurs liés au tempérament et à la personnalité</a:t>
            </a:r>
          </a:p>
          <a:p>
            <a:pPr eaLnBrk="1" fontAlgn="auto" hangingPunct="1">
              <a:spcAft>
                <a:spcPts val="0"/>
              </a:spcAft>
              <a:defRPr/>
            </a:pPr>
            <a:r>
              <a:rPr lang="fr-FR" sz="2800" dirty="0"/>
              <a:t>Facteurs environnementaux</a:t>
            </a:r>
          </a:p>
          <a:p>
            <a:pPr eaLnBrk="1" fontAlgn="auto" hangingPunct="1">
              <a:spcAft>
                <a:spcPts val="0"/>
              </a:spcAft>
              <a:defRPr/>
            </a:pPr>
            <a:r>
              <a:rPr lang="fr-FR" sz="2800" dirty="0"/>
              <a:t>Facteurs familiaux et sociaux</a:t>
            </a:r>
          </a:p>
          <a:p>
            <a:pPr eaLnBrk="1" fontAlgn="auto" hangingPunct="1">
              <a:spcAft>
                <a:spcPts val="0"/>
              </a:spcAft>
              <a:defRPr/>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re 1">
            <a:extLst>
              <a:ext uri="{FF2B5EF4-FFF2-40B4-BE49-F238E27FC236}">
                <a16:creationId xmlns:a16="http://schemas.microsoft.com/office/drawing/2014/main" id="{A342402B-083C-4AE4-A566-66022BAA6FB6}"/>
              </a:ext>
            </a:extLst>
          </p:cNvPr>
          <p:cNvSpPr>
            <a:spLocks noGrp="1" noChangeArrowheads="1"/>
          </p:cNvSpPr>
          <p:nvPr>
            <p:ph type="title"/>
          </p:nvPr>
        </p:nvSpPr>
        <p:spPr/>
        <p:txBody>
          <a:bodyPr/>
          <a:lstStyle/>
          <a:p>
            <a:pPr algn="ctr" eaLnBrk="1" hangingPunct="1"/>
            <a:r>
              <a:rPr lang="fr-FR" altLang="fr-FR" b="1"/>
              <a:t>Pistes pédagogiques</a:t>
            </a:r>
            <a:br>
              <a:rPr lang="fr-FR" altLang="fr-FR"/>
            </a:br>
            <a:endParaRPr lang="fr-FR" altLang="fr-FR"/>
          </a:p>
        </p:txBody>
      </p:sp>
      <p:sp>
        <p:nvSpPr>
          <p:cNvPr id="3" name="Espace réservé du contenu 2">
            <a:extLst>
              <a:ext uri="{FF2B5EF4-FFF2-40B4-BE49-F238E27FC236}">
                <a16:creationId xmlns:a16="http://schemas.microsoft.com/office/drawing/2014/main" id="{ABD8510E-116A-4629-A658-C0C9E1B5057A}"/>
              </a:ext>
            </a:extLst>
          </p:cNvPr>
          <p:cNvSpPr>
            <a:spLocks noGrp="1"/>
          </p:cNvSpPr>
          <p:nvPr>
            <p:ph idx="1"/>
          </p:nvPr>
        </p:nvSpPr>
        <p:spPr/>
        <p:txBody>
          <a:bodyPr>
            <a:normAutofit fontScale="92500" lnSpcReduction="10000"/>
          </a:bodyPr>
          <a:lstStyle/>
          <a:p>
            <a:pPr eaLnBrk="1" fontAlgn="auto" hangingPunct="1">
              <a:spcAft>
                <a:spcPts val="0"/>
              </a:spcAft>
              <a:defRPr/>
            </a:pPr>
            <a:endParaRPr lang="fr-FR" sz="3600" dirty="0"/>
          </a:p>
          <a:p>
            <a:pPr eaLnBrk="1" fontAlgn="auto" hangingPunct="1">
              <a:spcAft>
                <a:spcPts val="0"/>
              </a:spcAft>
              <a:defRPr/>
            </a:pPr>
            <a:r>
              <a:rPr lang="fr-FR" sz="3600" dirty="0"/>
              <a:t>Pédagogie de contrat / de la réussite / de projet / positive</a:t>
            </a:r>
          </a:p>
          <a:p>
            <a:pPr eaLnBrk="1" fontAlgn="auto" hangingPunct="1">
              <a:spcAft>
                <a:spcPts val="0"/>
              </a:spcAft>
              <a:defRPr/>
            </a:pPr>
            <a:endParaRPr lang="fr-FR" sz="3600" dirty="0"/>
          </a:p>
          <a:p>
            <a:pPr eaLnBrk="1" fontAlgn="auto" hangingPunct="1">
              <a:spcAft>
                <a:spcPts val="0"/>
              </a:spcAft>
              <a:defRPr/>
            </a:pPr>
            <a:r>
              <a:rPr lang="fr-FR" sz="3600" dirty="0"/>
              <a:t>Donner du sens aux apprentissages / soutenir / étayer avec bienveillance / dédramatiser l’erreur</a:t>
            </a:r>
          </a:p>
          <a:p>
            <a:pPr eaLnBrk="1" fontAlgn="auto" hangingPunct="1">
              <a:spcAft>
                <a:spcPts val="0"/>
              </a:spcAft>
              <a:defRPr/>
            </a:pPr>
            <a:endParaRPr lang="fr-FR" dirty="0"/>
          </a:p>
          <a:p>
            <a:pPr marL="0" indent="0" eaLnBrk="1" fontAlgn="auto" hangingPunct="1">
              <a:spcAft>
                <a:spcPts val="0"/>
              </a:spcAft>
              <a:buFont typeface="Wingdings" panose="05000000000000000000" pitchFamily="2" charset="2"/>
              <a:buNone/>
              <a:defRPr/>
            </a:pPr>
            <a:endParaRPr lang="fr-FR" dirty="0"/>
          </a:p>
        </p:txBody>
      </p:sp>
    </p:spTree>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TotalTime>
  <Words>700</Words>
  <Application>Microsoft Office PowerPoint</Application>
  <PresentationFormat>Grand écran</PresentationFormat>
  <Paragraphs>106</Paragraphs>
  <Slides>13</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Calibri</vt:lpstr>
      <vt:lpstr>Century Gothic</vt:lpstr>
      <vt:lpstr>Wingdings</vt:lpstr>
      <vt:lpstr>Wingdings 3</vt:lpstr>
      <vt:lpstr>Brin</vt:lpstr>
      <vt:lpstr>Les troubles du comportement et des conduites</vt:lpstr>
      <vt:lpstr>Votre enfant / élève à des problèmes de comportements</vt:lpstr>
      <vt:lpstr>Difficultés ou troubles</vt:lpstr>
      <vt:lpstr>Les partenaires</vt:lpstr>
      <vt:lpstr>La famille / enseignants </vt:lpstr>
      <vt:lpstr>Troubles du comportement et des conduites</vt:lpstr>
      <vt:lpstr>Troubles du comportement et des conduites</vt:lpstr>
      <vt:lpstr>   Troubles du comportement et des conduites Causes et origines du troubles   </vt:lpstr>
      <vt:lpstr>Pistes pédagogiques </vt:lpstr>
      <vt:lpstr>Ma posture de parent / d’enseignant :  Fermeté-flexibilité-impartialité </vt:lpstr>
      <vt:lpstr>Gérer les conflits, prévenir la violence, c’est…</vt:lpstr>
      <vt:lpstr>Punition / Sanction / Réparation (Jean-Pierre Carrier – Docteur en Sciences de l’Education).</vt:lpstr>
      <vt:lpstr>Punition / Sanction / Réparation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troubles du comportement et des conduites</dc:title>
  <dc:creator>sandrine lamouret</dc:creator>
  <cp:lastModifiedBy>sandrine lamouret</cp:lastModifiedBy>
  <cp:revision>1</cp:revision>
  <dcterms:created xsi:type="dcterms:W3CDTF">2020-11-30T13:42:52Z</dcterms:created>
  <dcterms:modified xsi:type="dcterms:W3CDTF">2020-11-30T13:51:51Z</dcterms:modified>
</cp:coreProperties>
</file>